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80" r:id="rId2"/>
    <p:sldId id="381" r:id="rId3"/>
    <p:sldId id="382" r:id="rId4"/>
    <p:sldId id="256" r:id="rId5"/>
    <p:sldId id="263" r:id="rId6"/>
    <p:sldId id="265" r:id="rId7"/>
    <p:sldId id="278" r:id="rId8"/>
    <p:sldId id="266" r:id="rId9"/>
    <p:sldId id="276" r:id="rId10"/>
    <p:sldId id="279" r:id="rId11"/>
    <p:sldId id="272" r:id="rId12"/>
    <p:sldId id="383" r:id="rId13"/>
    <p:sldId id="397" r:id="rId14"/>
    <p:sldId id="385" r:id="rId15"/>
    <p:sldId id="384" r:id="rId16"/>
    <p:sldId id="386" r:id="rId17"/>
    <p:sldId id="388" r:id="rId18"/>
    <p:sldId id="387" r:id="rId19"/>
    <p:sldId id="389" r:id="rId20"/>
    <p:sldId id="390" r:id="rId21"/>
    <p:sldId id="399" r:id="rId22"/>
    <p:sldId id="391" r:id="rId23"/>
    <p:sldId id="393" r:id="rId24"/>
    <p:sldId id="394" r:id="rId25"/>
    <p:sldId id="392" r:id="rId26"/>
    <p:sldId id="400" r:id="rId27"/>
    <p:sldId id="395" r:id="rId28"/>
  </p:sldIdLst>
  <p:sldSz cx="12192000" cy="6858000"/>
  <p:notesSz cx="9926638" cy="679767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2E6FB8AF-2A6F-4E10-A29F-ABB043957E1A}">
          <p14:sldIdLst>
            <p14:sldId id="380"/>
            <p14:sldId id="381"/>
          </p14:sldIdLst>
        </p14:section>
        <p14:section name="Sønderjyske Forsikring" id="{F89792F2-92D2-4A74-9838-133120ACF701}">
          <p14:sldIdLst>
            <p14:sldId id="382"/>
            <p14:sldId id="256"/>
            <p14:sldId id="263"/>
            <p14:sldId id="265"/>
            <p14:sldId id="278"/>
            <p14:sldId id="266"/>
            <p14:sldId id="276"/>
            <p14:sldId id="279"/>
            <p14:sldId id="272"/>
            <p14:sldId id="383"/>
          </p14:sldIdLst>
        </p14:section>
        <p14:section name="Købeloven - ændringer" id="{B05F6E0C-3788-4FEF-B4C2-A4705BBB590B}">
          <p14:sldIdLst>
            <p14:sldId id="397"/>
            <p14:sldId id="385"/>
            <p14:sldId id="384"/>
            <p14:sldId id="386"/>
            <p14:sldId id="388"/>
            <p14:sldId id="387"/>
            <p14:sldId id="389"/>
            <p14:sldId id="390"/>
            <p14:sldId id="399"/>
          </p14:sldIdLst>
        </p14:section>
        <p14:section name="Øvrige brancherelaterede emner" id="{77BE82C3-DAB6-4631-8758-C49BBFAD8B2A}">
          <p14:sldIdLst>
            <p14:sldId id="391"/>
            <p14:sldId id="393"/>
            <p14:sldId id="394"/>
            <p14:sldId id="392"/>
            <p14:sldId id="400"/>
            <p14:sldId id="3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s Hausted Nielsen" initials="LHN" lastIdx="5" clrIdx="0"/>
  <p:cmAuthor id="2" name="Per Nielsen" initials="PN" lastIdx="5" clrIdx="1"/>
  <p:cmAuthor id="3" name="Johanne Berner Hansen" initials="JBH" lastIdx="7" clrIdx="2">
    <p:extLst>
      <p:ext uri="{19B8F6BF-5375-455C-9EA6-DF929625EA0E}">
        <p15:presenceInfo xmlns:p15="http://schemas.microsoft.com/office/powerpoint/2012/main" userId="S-1-5-21-2194176828-493137366-2857788325-1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C7F92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676" autoAdjust="0"/>
  </p:normalViewPr>
  <p:slideViewPr>
    <p:cSldViewPr snapToGrid="0">
      <p:cViewPr varScale="1">
        <p:scale>
          <a:sx n="62" d="100"/>
          <a:sy n="62" d="100"/>
        </p:scale>
        <p:origin x="648" y="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2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0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E6AC7-8DB3-44D0-816B-757D39630354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6EF6-F8A8-4759-A217-88C79FB77C7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9360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C7395-8B9F-42FA-A1AD-F641F5834A70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EC531-2BEE-4E7B-BFDC-2F7DA5F948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36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021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871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1820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69D0CD86-CB80-224D-B9F7-7EB13A7AD5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174" y="5942773"/>
            <a:ext cx="1409700" cy="641350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16891C80-1E37-274A-9664-490B2B3E2D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62242" y="980238"/>
            <a:ext cx="4051300" cy="2295223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97A0E162-5E7A-994C-93D9-B9046D90C44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5886450" cy="5245100"/>
          </a:xfrm>
          <a:prstGeom prst="rect">
            <a:avLst/>
          </a:prstGeom>
        </p:spPr>
      </p:pic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1EF5490-3776-3049-ABF3-9F3FEB74B7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01505" y="4884320"/>
            <a:ext cx="5386387" cy="590931"/>
          </a:xfrm>
        </p:spPr>
        <p:txBody>
          <a:bodyPr>
            <a:spAutoFit/>
          </a:bodyPr>
          <a:lstStyle>
            <a:lvl1pPr marL="0" indent="0" algn="ctr">
              <a:buNone/>
              <a:defRPr sz="3600"/>
            </a:lvl1pPr>
          </a:lstStyle>
          <a:p>
            <a:r>
              <a:rPr lang="da-DK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160258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unkter +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A0C55-6AAF-CA49-B4E6-FE78D7E71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31816"/>
            <a:ext cx="4916332" cy="590931"/>
          </a:xfrm>
        </p:spPr>
        <p:txBody>
          <a:bodyPr/>
          <a:lstStyle/>
          <a:p>
            <a:r>
              <a:rPr lang="da-DK" dirty="0"/>
              <a:t>Overskrift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E4851A-CE4C-F346-87C6-9474180B44E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63748"/>
            <a:ext cx="4916332" cy="367452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da-DK" dirty="0"/>
              <a:t>Rediger teksttypografien i masteren
	</a:t>
            </a:r>
          </a:p>
        </p:txBody>
      </p:sp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3ED26661-3769-CC41-8086-74A464342F4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84541" y="0"/>
            <a:ext cx="6107460" cy="5715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Indsæt billede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A181BE8A-CEF7-3042-9C6E-FBC2C61D70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715000"/>
            <a:ext cx="12192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2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, 2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A0C55-6AAF-CA49-B4E6-FE78D7E71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31816"/>
            <a:ext cx="4916332" cy="590931"/>
          </a:xfrm>
        </p:spPr>
        <p:txBody>
          <a:bodyPr/>
          <a:lstStyle/>
          <a:p>
            <a:r>
              <a:rPr lang="da-DK" dirty="0"/>
              <a:t>Overskrift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E4851A-CE4C-F346-87C6-9474180B44E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763748"/>
            <a:ext cx="4572897" cy="3674526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</a:lstStyle>
          <a:p>
            <a:r>
              <a:rPr lang="da-DK" dirty="0"/>
              <a:t>Rediger teksttypografien i masteren	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A181BE8A-CEF7-3042-9C6E-FBC2C61D70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715000"/>
            <a:ext cx="12192000" cy="1143000"/>
          </a:xfrm>
          <a:prstGeom prst="rect">
            <a:avLst/>
          </a:prstGeom>
        </p:spPr>
      </p:pic>
      <p:sp>
        <p:nvSpPr>
          <p:cNvPr id="8" name="Pladsholder til indhold 2">
            <a:extLst>
              <a:ext uri="{FF2B5EF4-FFF2-40B4-BE49-F238E27FC236}">
                <a16:creationId xmlns:a16="http://schemas.microsoft.com/office/drawing/2014/main" id="{0862B25C-124A-5543-943B-0D3BF2DCDDD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754532" y="1763748"/>
            <a:ext cx="4916333" cy="3674526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</a:lstStyle>
          <a:p>
            <a:r>
              <a:rPr lang="da-DK" dirty="0"/>
              <a:t>Rediger teksttypografien i masteren	</a:t>
            </a:r>
          </a:p>
        </p:txBody>
      </p:sp>
    </p:spTree>
    <p:extLst>
      <p:ext uri="{BB962C8B-B14F-4D97-AF65-F5344CB8AC3E}">
        <p14:creationId xmlns:p14="http://schemas.microsoft.com/office/powerpoint/2010/main" val="353203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f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2EF4A378-5741-E542-9AC1-FA5097E04B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715000"/>
            <a:ext cx="12192000" cy="1143000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8DF8E758-0285-EE4C-95D4-7427DDFA89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90925" y="1184634"/>
            <a:ext cx="50101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4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291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198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979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960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363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674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004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03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>
          <a:xfrm>
            <a:off x="-87549" y="-135569"/>
            <a:ext cx="12850238" cy="1382477"/>
          </a:xfrm>
          <a:prstGeom prst="rect">
            <a:avLst/>
          </a:prstGeom>
          <a:gradFill flip="none" rotWithShape="1">
            <a:gsLst>
              <a:gs pos="24000">
                <a:schemeClr val="bg1"/>
              </a:gs>
              <a:gs pos="75000">
                <a:srgbClr val="5C7F92"/>
              </a:gs>
              <a:gs pos="100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C0AE2-868E-45E3-9955-D4730A178E6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8642B-80EF-4331-86AB-96346A64BE72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sidefod 4"/>
          <p:cNvSpPr txBox="1">
            <a:spLocks/>
          </p:cNvSpPr>
          <p:nvPr userDrawn="1"/>
        </p:nvSpPr>
        <p:spPr>
          <a:xfrm>
            <a:off x="9547303" y="6164679"/>
            <a:ext cx="2198451" cy="614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ctr" defTabSz="914400" rtl="0" eaLnBrk="1" latinLnBrk="0" hangingPunct="1">
              <a:defRPr sz="1200" b="1" kern="1200">
                <a:solidFill>
                  <a:schemeClr val="tx1"/>
                </a:solidFill>
                <a:latin typeface="Frutiger LT Std 55 Roman" panose="020B0602020204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Arbejder for dig!</a:t>
            </a:r>
          </a:p>
        </p:txBody>
      </p:sp>
      <p:cxnSp>
        <p:nvCxnSpPr>
          <p:cNvPr id="11" name="Lige forbindelse 10"/>
          <p:cNvCxnSpPr/>
          <p:nvPr userDrawn="1"/>
        </p:nvCxnSpPr>
        <p:spPr>
          <a:xfrm flipV="1">
            <a:off x="3196804" y="6590581"/>
            <a:ext cx="8033426" cy="9728"/>
          </a:xfrm>
          <a:prstGeom prst="line">
            <a:avLst/>
          </a:prstGeom>
          <a:ln w="25400">
            <a:solidFill>
              <a:srgbClr val="C60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Billede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00" y="6132592"/>
            <a:ext cx="2219528" cy="59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63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0580" y="-96196"/>
            <a:ext cx="10515600" cy="1325563"/>
          </a:xfrm>
        </p:spPr>
        <p:txBody>
          <a:bodyPr>
            <a:normAutofit/>
          </a:bodyPr>
          <a:lstStyle/>
          <a:p>
            <a:pPr marL="514350" lvl="0" indent="-514350"/>
            <a:endParaRPr lang="da-DK" sz="28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70008" y="1728487"/>
            <a:ext cx="10515600" cy="43435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a-DK" altLang="da-DK" sz="2200" dirty="0">
              <a:latin typeface="Frutiger LT Std 45 Light" panose="020B0402020204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da-DK" altLang="da-DK" sz="2200" dirty="0">
              <a:latin typeface="Frutiger LT Std 45 Light" panose="020B0402020204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a-DK" altLang="da-DK" sz="4800" dirty="0">
                <a:latin typeface="Frutiger LT Std 45 Light" panose="020B0402020204020204" pitchFamily="34" charset="0"/>
                <a:cs typeface="Arial" panose="020B0604020202020204" pitchFamily="34" charset="0"/>
              </a:rPr>
              <a:t>Velkommen til fyraftensmøde</a:t>
            </a:r>
          </a:p>
          <a:p>
            <a:pPr marL="0" indent="0" algn="ctr">
              <a:buNone/>
            </a:pPr>
            <a:r>
              <a:rPr lang="da-DK" altLang="da-DK" sz="4800" dirty="0">
                <a:latin typeface="Frutiger LT Std 45 Light" panose="020B0402020204020204" pitchFamily="34" charset="0"/>
                <a:cs typeface="Arial" panose="020B0604020202020204" pitchFamily="34" charset="0"/>
              </a:rPr>
              <a:t>Sønderjyske Forsikring</a:t>
            </a:r>
          </a:p>
          <a:p>
            <a:pPr marL="0" indent="0" algn="ctr">
              <a:buNone/>
            </a:pPr>
            <a:r>
              <a:rPr lang="da-DK" altLang="da-DK" sz="4800" dirty="0">
                <a:latin typeface="Frutiger LT Std 45 Light" panose="020B0402020204020204" pitchFamily="34" charset="0"/>
                <a:cs typeface="Arial" panose="020B0604020202020204" pitchFamily="34" charset="0"/>
              </a:rPr>
              <a:t>Dansk Bilbrancheråd</a:t>
            </a:r>
          </a:p>
        </p:txBody>
      </p:sp>
      <p:sp>
        <p:nvSpPr>
          <p:cNvPr id="4" name="Tekstfelt 3"/>
          <p:cNvSpPr txBox="1">
            <a:spLocks noChangeArrowheads="1"/>
          </p:cNvSpPr>
          <p:nvPr/>
        </p:nvSpPr>
        <p:spPr bwMode="auto">
          <a:xfrm>
            <a:off x="11241023" y="6438013"/>
            <a:ext cx="786385" cy="34683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rutiger LT Std 45 Light" panose="020B0402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38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CF124-1EAB-4473-93FC-DFED7278E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Finanstilsynet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0B3F55-3171-421D-9F75-17E45F6AB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Man skal registres ved Finanstilsynet ( accessoriske forsikringsformidler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Underskrive en samarbejdsaftale med Sønderjysk Forsikring.</a:t>
            </a:r>
          </a:p>
        </p:txBody>
      </p:sp>
      <p:pic>
        <p:nvPicPr>
          <p:cNvPr id="1026" name="Picture 2" descr="Kontrakter &amp; aftaler">
            <a:extLst>
              <a:ext uri="{FF2B5EF4-FFF2-40B4-BE49-F238E27FC236}">
                <a16:creationId xmlns:a16="http://schemas.microsoft.com/office/drawing/2014/main" id="{F5E38339-8BA2-443F-A75F-649CC479060F}"/>
              </a:ext>
            </a:extLst>
          </p:cNvPr>
          <p:cNvPicPr>
            <a:picLocks noGrp="1" noChangeAspect="1" noChangeArrowheads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244" y="1883121"/>
            <a:ext cx="4070310" cy="2815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68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45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76675-5F89-4129-9D74-562D43CB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935D63-3149-4505-A66B-212610FC3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a-DK" sz="2800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4000" dirty="0"/>
              <a:t>Spørgsmål?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73016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76675-5F89-4129-9D74-562D43CB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935D63-3149-4505-A66B-212610FC3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a-DK" sz="2800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4000" dirty="0"/>
              <a:t>En ny købelov</a:t>
            </a:r>
          </a:p>
          <a:p>
            <a:pPr marL="0" indent="0" algn="ctr">
              <a:buNone/>
            </a:pPr>
            <a:r>
              <a:rPr lang="da-DK" sz="4000" dirty="0"/>
              <a:t>Ændringer pr. 1. januar 2022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85955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7202D2-C8FB-4DA8-8891-8AF2565E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Dette fortsætter uændret!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102C27-3BEE-49D2-BBC4-7E5B0803D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Reklamationsfristen – </a:t>
            </a:r>
            <a:r>
              <a:rPr lang="da-DK" b="1" dirty="0"/>
              <a:t>2 år</a:t>
            </a:r>
            <a:r>
              <a:rPr lang="da-DK" dirty="0"/>
              <a:t>.</a:t>
            </a:r>
          </a:p>
          <a:p>
            <a:r>
              <a:rPr lang="da-DK" dirty="0"/>
              <a:t>Den grundlæggende forståelse af en </a:t>
            </a:r>
            <a:r>
              <a:rPr lang="da-DK" b="1" dirty="0"/>
              <a:t>mangel</a:t>
            </a:r>
          </a:p>
          <a:p>
            <a:r>
              <a:rPr lang="da-DK" b="1" dirty="0"/>
              <a:t>Garanti</a:t>
            </a:r>
            <a:r>
              <a:rPr lang="da-DK" dirty="0"/>
              <a:t> er </a:t>
            </a:r>
            <a:r>
              <a:rPr lang="da-DK" dirty="0" err="1"/>
              <a:t>frivillligt</a:t>
            </a:r>
            <a:endParaRPr lang="da-DK" dirty="0"/>
          </a:p>
          <a:p>
            <a:r>
              <a:rPr lang="da-DK" b="1" dirty="0"/>
              <a:t>Undersøgelsesgebyr</a:t>
            </a:r>
            <a:r>
              <a:rPr lang="da-DK" dirty="0"/>
              <a:t> kan kun opkræves, </a:t>
            </a:r>
            <a:r>
              <a:rPr lang="da-DK" i="1" dirty="0"/>
              <a:t>hvis det er aftalt</a:t>
            </a:r>
            <a:r>
              <a:rPr lang="da-DK" dirty="0"/>
              <a:t>.</a:t>
            </a:r>
          </a:p>
          <a:p>
            <a:r>
              <a:rPr lang="da-DK" dirty="0"/>
              <a:t>Ophævelse kræver </a:t>
            </a:r>
            <a:r>
              <a:rPr lang="da-DK" b="1" i="1" dirty="0"/>
              <a:t>væsentlighed</a:t>
            </a:r>
            <a:r>
              <a:rPr lang="da-DK" dirty="0"/>
              <a:t>, </a:t>
            </a:r>
            <a:r>
              <a:rPr lang="da-DK" i="1" dirty="0"/>
              <a:t>medmindre</a:t>
            </a:r>
            <a:r>
              <a:rPr lang="da-DK" dirty="0"/>
              <a:t> forhandleren ikke afhjælper retmæssigt/tilbyder korrekt, fyldestgørende afhjælpning – så kan der ophæves for hvad som helst.  </a:t>
            </a:r>
          </a:p>
        </p:txBody>
      </p:sp>
    </p:spTree>
    <p:extLst>
      <p:ext uri="{BB962C8B-B14F-4D97-AF65-F5344CB8AC3E}">
        <p14:creationId xmlns:p14="http://schemas.microsoft.com/office/powerpoint/2010/main" val="307439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2664DD-28B1-4439-8B32-D8915BEB2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væsentligste ændringer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4F8630-B881-4E8B-9F09-9FF1AA0A8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Forlænget </a:t>
            </a:r>
            <a:r>
              <a:rPr lang="da-DK" b="1" dirty="0"/>
              <a:t>formodningsperiode</a:t>
            </a:r>
            <a:r>
              <a:rPr lang="da-DK" dirty="0"/>
              <a:t> – fra 6 til 12 måneder</a:t>
            </a:r>
          </a:p>
          <a:p>
            <a:r>
              <a:rPr lang="da-DK" dirty="0"/>
              <a:t>Afslag kræver </a:t>
            </a:r>
            <a:r>
              <a:rPr lang="da-DK" i="1" dirty="0"/>
              <a:t>forholdsmæssighed</a:t>
            </a:r>
            <a:r>
              <a:rPr lang="da-DK" dirty="0"/>
              <a:t> – dvs. en reel prisdifference</a:t>
            </a:r>
          </a:p>
          <a:p>
            <a:r>
              <a:rPr lang="da-DK" dirty="0"/>
              <a:t>Kravene til en </a:t>
            </a:r>
            <a:r>
              <a:rPr lang="da-DK" b="1" dirty="0"/>
              <a:t>handelsgaranti </a:t>
            </a:r>
            <a:r>
              <a:rPr lang="da-DK" dirty="0"/>
              <a:t>indføres direkte i købeloven; men suppleres fortsat af markedsføringslovens krav.</a:t>
            </a:r>
          </a:p>
          <a:p>
            <a:r>
              <a:rPr lang="da-DK" dirty="0"/>
              <a:t>Forhandleren får pligt til at levere </a:t>
            </a:r>
            <a:r>
              <a:rPr lang="da-DK" b="1" dirty="0"/>
              <a:t>funktionsrelaterede opdateringer </a:t>
            </a:r>
            <a:r>
              <a:rPr lang="da-DK" dirty="0"/>
              <a:t>i en periode på </a:t>
            </a:r>
            <a:r>
              <a:rPr lang="da-DK" i="1" dirty="0"/>
              <a:t>mindst</a:t>
            </a:r>
            <a:r>
              <a:rPr lang="da-DK" dirty="0"/>
              <a:t> 2 år efter købet.</a:t>
            </a:r>
          </a:p>
          <a:p>
            <a:r>
              <a:rPr lang="da-DK" dirty="0"/>
              <a:t>Kravene til forbehold styrkes: Forbehold skal være </a:t>
            </a:r>
            <a:r>
              <a:rPr lang="da-DK" b="1" dirty="0"/>
              <a:t>konkrete og aftalt</a:t>
            </a:r>
            <a:r>
              <a:rPr lang="da-DK" dirty="0"/>
              <a:t>. </a:t>
            </a:r>
          </a:p>
          <a:p>
            <a:r>
              <a:rPr lang="da-DK" i="1" dirty="0"/>
              <a:t>Måske </a:t>
            </a:r>
            <a:r>
              <a:rPr lang="da-DK" dirty="0"/>
              <a:t>en større mulighed for, at forhandleren kan kræve handlen ophævet, hvis der foreligger </a:t>
            </a:r>
            <a:r>
              <a:rPr lang="da-DK" dirty="0" err="1"/>
              <a:t>uforholdsmæssighed</a:t>
            </a:r>
            <a:r>
              <a:rPr lang="da-DK" dirty="0"/>
              <a:t> – ud fra en samlet betragtning.</a:t>
            </a:r>
            <a:endParaRPr lang="da-DK" i="1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356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3595E-4480-4DC7-9D13-CEF4D7D0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særlige nedslag - Formodningsreglen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ECCB4F-2DE8-4101-9B44-F4655BD6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Periode: </a:t>
            </a:r>
            <a:r>
              <a:rPr lang="da-DK" b="1" dirty="0"/>
              <a:t>12 måneder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Betydning:</a:t>
            </a:r>
            <a:r>
              <a:rPr lang="da-DK" dirty="0"/>
              <a:t> Bevisbyrden for, at en defekt indenfor de første 12 måneder efter købet, ikke var til stede eller under udvikling på købstidspunktet, påhviler SÆLGER.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Hidtil: </a:t>
            </a:r>
            <a:r>
              <a:rPr lang="da-DK" dirty="0"/>
              <a:t>Betaling ved kasse 1 – bevisbyrden har været stort set umulig at løfte. </a:t>
            </a:r>
          </a:p>
        </p:txBody>
      </p:sp>
    </p:spTree>
    <p:extLst>
      <p:ext uri="{BB962C8B-B14F-4D97-AF65-F5344CB8AC3E}">
        <p14:creationId xmlns:p14="http://schemas.microsoft.com/office/powerpoint/2010/main" val="50650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C6D518-EC4C-4591-A085-F10DF0D8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særlige nedslag - Formodningsreglen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0D60C8-71BF-4C3A-AD2F-56FE424E0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dirty="0"/>
              <a:t>Ny dom fra Højesteret om sliddele.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Bevisbyrden kan løftes ved en eller flere af følgende: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Brugtbilsattest udført forud for handlen – og udleveret til køber.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Uafhængig gennemgang og vurdering af den </a:t>
            </a:r>
            <a:r>
              <a:rPr lang="da-DK" dirty="0" err="1"/>
              <a:t>påråbte</a:t>
            </a:r>
            <a:r>
              <a:rPr lang="da-DK" dirty="0"/>
              <a:t> defekt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Anførelse af det sædvanlige skifte-interval for den pågældende sliddel.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Hvis sliddel defekt indenfor dens normale skifteinterval, så er der som udgangspunkt ikke tale om en mangel! – men </a:t>
            </a:r>
            <a:r>
              <a:rPr lang="da-DK"/>
              <a:t>eventuelt oplysningspligt!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9307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3595E-4480-4DC7-9D13-CEF4D7D0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særlige nedslag - Systemopdateringer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ECCB4F-2DE8-4101-9B44-F4655BD6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Funktionsrelaterede systemopdateringer skal</a:t>
            </a:r>
          </a:p>
          <a:p>
            <a:pPr>
              <a:buFontTx/>
              <a:buChar char="-"/>
            </a:pPr>
            <a:r>
              <a:rPr lang="da-DK" dirty="0"/>
              <a:t>Leveres og installeres eller</a:t>
            </a:r>
          </a:p>
          <a:p>
            <a:pPr>
              <a:buFontTx/>
              <a:buChar char="-"/>
            </a:pPr>
            <a:r>
              <a:rPr lang="da-DK" dirty="0"/>
              <a:t>Leveres med installationsvejledning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Problem:</a:t>
            </a:r>
          </a:p>
          <a:p>
            <a:pPr marL="0" indent="0">
              <a:buNone/>
            </a:pPr>
            <a:r>
              <a:rPr lang="da-DK" dirty="0"/>
              <a:t>	Manglende adgang til opdateringer</a:t>
            </a:r>
          </a:p>
          <a:p>
            <a:pPr marL="0" indent="0">
              <a:buNone/>
            </a:pPr>
            <a:r>
              <a:rPr lang="da-DK" dirty="0"/>
              <a:t>	Løbende overvågning af alle solgte biler i MINDST 2 år</a:t>
            </a:r>
          </a:p>
          <a:p>
            <a:pPr marL="0" indent="0">
              <a:buNone/>
            </a:pPr>
            <a:r>
              <a:rPr lang="da-DK" dirty="0"/>
              <a:t>	Overdragelse af bilerne indenfor de 2 år</a:t>
            </a:r>
          </a:p>
        </p:txBody>
      </p:sp>
    </p:spTree>
    <p:extLst>
      <p:ext uri="{BB962C8B-B14F-4D97-AF65-F5344CB8AC3E}">
        <p14:creationId xmlns:p14="http://schemas.microsoft.com/office/powerpoint/2010/main" val="195632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3595E-4480-4DC7-9D13-CEF4D7D0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særlige nedslag - Systemopdateringer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ECCB4F-2DE8-4101-9B44-F4655BD6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Løsning?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Tag et </a:t>
            </a:r>
            <a:r>
              <a:rPr lang="da-DK" b="1" dirty="0"/>
              <a:t>konkret forbehold</a:t>
            </a:r>
            <a:r>
              <a:rPr lang="da-DK" dirty="0"/>
              <a:t> for problematikken – kunden skal skriftligt bekræfte, at der ikke vil blive fremsendt oplysninger om opdateringer løbende.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 vil blive leveret ved service iht. fabrikantens forskrifter. </a:t>
            </a:r>
          </a:p>
        </p:txBody>
      </p:sp>
    </p:spTree>
    <p:extLst>
      <p:ext uri="{BB962C8B-B14F-4D97-AF65-F5344CB8AC3E}">
        <p14:creationId xmlns:p14="http://schemas.microsoft.com/office/powerpoint/2010/main" val="166405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DCD70-497C-4F83-A8E3-AE04099DF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41892A-5E9E-4A3C-B453-70F9930BD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>
              <a:lnSpc>
                <a:spcPct val="115000"/>
              </a:lnSpc>
              <a:buNone/>
              <a:tabLst>
                <a:tab pos="1260475" algn="l"/>
              </a:tabLst>
            </a:pPr>
            <a:r>
              <a:rPr lang="da-DK" sz="1800" b="1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Velkomst ved direktør Erik S. Rasmussen</a:t>
            </a:r>
          </a:p>
          <a:p>
            <a:pPr marL="0" lvl="0" indent="0" algn="just">
              <a:lnSpc>
                <a:spcPct val="115000"/>
              </a:lnSpc>
              <a:buNone/>
              <a:tabLst>
                <a:tab pos="1260475" algn="l"/>
              </a:tabLst>
            </a:pP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17.00	Sønderjyske Forsikring – branchens bedste forsikringer til bilejerne – FRIT VÆRKSTEDSVALG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1260475" algn="l"/>
              </a:tabLst>
            </a:pP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a-DK" sz="1800" dirty="0"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v/</a:t>
            </a:r>
            <a:r>
              <a:rPr lang="da-DK" sz="1800" b="1" dirty="0"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partnerchef Claus Jepsen</a:t>
            </a:r>
            <a:r>
              <a:rPr lang="da-DK" sz="1800" dirty="0"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a-DK" sz="1800" dirty="0">
              <a:effectLst/>
              <a:highlight>
                <a:srgbClr val="FFFF00"/>
              </a:highlight>
              <a:latin typeface="Frutiger LT Std 45 Light" panose="020B0402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1260475" algn="l"/>
              </a:tabLst>
            </a:pPr>
            <a:r>
              <a:rPr lang="da-DK" sz="1800" dirty="0"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Nyt om købeloven – ændringer efter 1. januar 2022 – ved </a:t>
            </a:r>
            <a:r>
              <a:rPr lang="da-DK" sz="1800" b="1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juridisk chef Johanne Berner</a:t>
            </a: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  <a:tabLst>
                <a:tab pos="1260475" algn="l"/>
              </a:tabLst>
            </a:pP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18.00	Let anretning, smørrebrød, øl og vand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  <a:tabLst>
                <a:tab pos="1260475" algn="l"/>
              </a:tabLst>
            </a:pP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19.00	Andre brancheaktuelle emner – ved </a:t>
            </a:r>
            <a:r>
              <a:rPr lang="da-DK" sz="1800" b="1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direktør Erik S. Rasmussen</a:t>
            </a: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 algn="just">
              <a:lnSpc>
                <a:spcPct val="115000"/>
              </a:lnSpc>
              <a:buFont typeface="Frutiger LT Std 45 Light" panose="020B0402020204020204" pitchFamily="34" charset="0"/>
              <a:buChar char="-"/>
              <a:tabLst>
                <a:tab pos="1260475" algn="l"/>
              </a:tabLst>
            </a:pPr>
            <a:r>
              <a:rPr lang="da-DK" sz="16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Kontantforbuddet sænkes </a:t>
            </a:r>
            <a:endParaRPr lang="da-D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 algn="just">
              <a:lnSpc>
                <a:spcPct val="115000"/>
              </a:lnSpc>
              <a:buFont typeface="Frutiger LT Std 45 Light" panose="020B0402020204020204" pitchFamily="34" charset="0"/>
              <a:buChar char="-"/>
              <a:tabLst>
                <a:tab pos="1260475" algn="l"/>
              </a:tabLst>
            </a:pPr>
            <a:r>
              <a:rPr lang="da-DK" sz="16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Vanvidskørsel – hvordan sikrer du dig bedst?    </a:t>
            </a:r>
          </a:p>
          <a:p>
            <a:pPr marL="2628900" lvl="5" indent="-342900" algn="just">
              <a:lnSpc>
                <a:spcPct val="115000"/>
              </a:lnSpc>
              <a:buFont typeface="Frutiger LT Std 45 Light" panose="020B0402020204020204" pitchFamily="34" charset="0"/>
              <a:buChar char="-"/>
              <a:tabLst>
                <a:tab pos="1260475" algn="l"/>
              </a:tabLst>
            </a:pPr>
            <a:r>
              <a:rPr lang="da-DK" sz="16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El-biler og </a:t>
            </a:r>
            <a:r>
              <a:rPr lang="da-DK" sz="160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ladestandere        </a:t>
            </a:r>
            <a:endParaRPr lang="da-D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1260475" algn="l"/>
              </a:tabLst>
            </a:pPr>
            <a:r>
              <a:rPr lang="da-DK" sz="1800" dirty="0">
                <a:effectLst/>
                <a:latin typeface="Frutiger LT Std 45 Light" panose="020B0402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20.00	Tak for i aften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577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C8A5FE-1CBC-4BAD-B57E-19F64FDBB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Opsummering – ny købelov	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2E3AC0-D116-4225-B319-FEFAC643D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Anvendelse:</a:t>
            </a:r>
            <a:r>
              <a:rPr lang="da-DK" dirty="0"/>
              <a:t> Alle handler indgået efter 1. januar 2022.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Dvs. alle handler indgået frem til 31. december 2021 kl. 23.59.59 er underlagt de nugældende regler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				Og det kunne have været MEGET værre…</a:t>
            </a:r>
          </a:p>
        </p:txBody>
      </p:sp>
    </p:spTree>
    <p:extLst>
      <p:ext uri="{BB962C8B-B14F-4D97-AF65-F5344CB8AC3E}">
        <p14:creationId xmlns:p14="http://schemas.microsoft.com/office/powerpoint/2010/main" val="169925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76675-5F89-4129-9D74-562D43CB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935D63-3149-4505-A66B-212610FC3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a-DK" sz="2800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4000" dirty="0"/>
              <a:t>Spørgsmål?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99180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3EF46E-191A-41C0-BE4F-906DF9399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Sænkelse af kontantforbuddet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43C9FC-4F34-4AAD-9E26-322B2523F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Pr. 1. juli 2021 sænkes loftet for, hvor mange kontanter, en forhandler må modtage.</a:t>
            </a:r>
          </a:p>
          <a:p>
            <a:endParaRPr lang="da-DK" dirty="0"/>
          </a:p>
          <a:p>
            <a:r>
              <a:rPr lang="da-DK" dirty="0"/>
              <a:t>Fra 50.000 kr. til 20.000 kr. </a:t>
            </a:r>
          </a:p>
          <a:p>
            <a:r>
              <a:rPr lang="da-DK" dirty="0"/>
              <a:t>Gælder alle handler, der hver for sig eller samlet overstiger grænsen.</a:t>
            </a:r>
          </a:p>
          <a:p>
            <a:endParaRPr lang="da-DK" dirty="0"/>
          </a:p>
          <a:p>
            <a:r>
              <a:rPr lang="da-DK" dirty="0"/>
              <a:t>Risiko: Bødestraf – 10 % af det beløb, der overstiger grænsen, dog mindst 10.000 kr. – </a:t>
            </a:r>
          </a:p>
          <a:p>
            <a:pPr marL="0" indent="0">
              <a:buNone/>
            </a:pPr>
            <a:r>
              <a:rPr lang="da-DK" dirty="0"/>
              <a:t>					PR. TRANSAKTION!</a:t>
            </a:r>
          </a:p>
        </p:txBody>
      </p:sp>
    </p:spTree>
    <p:extLst>
      <p:ext uri="{BB962C8B-B14F-4D97-AF65-F5344CB8AC3E}">
        <p14:creationId xmlns:p14="http://schemas.microsoft.com/office/powerpoint/2010/main" val="230883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30907-4B39-45B1-9954-70CB9D133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Vanvidskørsel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18F49F-9BB7-47B9-AEAF-2BCFFB133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Fra 1. april 2021 kunne politiet beslaglægge de køretøjer, der blev anvendt til vanvidskørsel med henblik på en senere konfiskation – UANSET EJERFORHOLD.</a:t>
            </a:r>
          </a:p>
          <a:p>
            <a:r>
              <a:rPr lang="da-DK" dirty="0"/>
              <a:t>Vanvidskørsel:</a:t>
            </a:r>
          </a:p>
          <a:p>
            <a:pPr lvl="1"/>
            <a:r>
              <a:rPr lang="da-DK" dirty="0"/>
              <a:t>Promille over 2,0</a:t>
            </a:r>
          </a:p>
          <a:p>
            <a:pPr lvl="1"/>
            <a:r>
              <a:rPr lang="da-DK" dirty="0"/>
              <a:t>Kørsel med mere end 200 km./timen</a:t>
            </a:r>
          </a:p>
          <a:p>
            <a:pPr lvl="1"/>
            <a:r>
              <a:rPr lang="da-DK" dirty="0"/>
              <a:t>Hastighedsoverskridelse med mere end 100 % (over 50 km./t.)</a:t>
            </a:r>
          </a:p>
          <a:p>
            <a:pPr lvl="1"/>
            <a:r>
              <a:rPr lang="da-DK" dirty="0"/>
              <a:t>Anden, særlig hensynsløs kørsel/farefremkaldelse.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581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30907-4B39-45B1-9954-70CB9D133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Vanvidskørsel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18F49F-9BB7-47B9-AEAF-2BCFFB133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Foreløbig praksis (alle vedr. hastighedsoverskridelse)</a:t>
            </a:r>
          </a:p>
          <a:p>
            <a:pPr lvl="1"/>
            <a:r>
              <a:rPr lang="da-DK" dirty="0"/>
              <a:t>Leasingbil – beslaglæggelse opretholdt</a:t>
            </a:r>
          </a:p>
          <a:p>
            <a:pPr lvl="1"/>
            <a:r>
              <a:rPr lang="da-DK" dirty="0"/>
              <a:t>Fars bil – beslaglæggelse opretholdt</a:t>
            </a:r>
          </a:p>
          <a:p>
            <a:pPr lvl="1"/>
            <a:r>
              <a:rPr lang="da-DK" dirty="0"/>
              <a:t>Korttidsudlejning med lillebror til lejer bag rattet – beslaglæggelse opretholdt</a:t>
            </a:r>
          </a:p>
          <a:p>
            <a:pPr lvl="1"/>
            <a:r>
              <a:rPr lang="da-DK" dirty="0"/>
              <a:t>Motorcykel – beslaglæggelse </a:t>
            </a:r>
            <a:r>
              <a:rPr lang="da-DK" b="1" dirty="0"/>
              <a:t>tilsidesat</a:t>
            </a:r>
            <a:r>
              <a:rPr lang="da-DK" dirty="0"/>
              <a:t>, idet føreren ikke havde fået lov til at tage den (dvs. tyveri/selvtægt)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Foreløbig praksis (andet)</a:t>
            </a:r>
          </a:p>
          <a:p>
            <a:pPr lvl="1"/>
            <a:r>
              <a:rPr lang="da-DK" dirty="0"/>
              <a:t>Firmabil – spøgelsesbilisme – beslaglæggelse opretholdt. </a:t>
            </a:r>
          </a:p>
        </p:txBody>
      </p:sp>
    </p:spTree>
    <p:extLst>
      <p:ext uri="{BB962C8B-B14F-4D97-AF65-F5344CB8AC3E}">
        <p14:creationId xmlns:p14="http://schemas.microsoft.com/office/powerpoint/2010/main" val="360857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E467C1-4F27-4DA7-919D-4039DE6CE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El-</a:t>
            </a:r>
            <a:r>
              <a:rPr lang="da-DK" dirty="0" err="1"/>
              <a:t>ladestandere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BF6D58-519D-435A-A38F-FF3274F1A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dirty="0"/>
              <a:t>BEHOV?</a:t>
            </a:r>
          </a:p>
          <a:p>
            <a:pPr marL="0" indent="0" algn="ctr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3005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76675-5F89-4129-9D74-562D43CB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935D63-3149-4505-A66B-212610FC3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a-DK" sz="2800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4000" dirty="0"/>
              <a:t>Spørgsmål?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84470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507110-C6E4-43B7-B39D-53DD1E8C9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898E05-4D7D-42E3-BB1F-866B2FE15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4800" dirty="0"/>
              <a:t>Tak for i aften </a:t>
            </a:r>
          </a:p>
          <a:p>
            <a:pPr marL="0" indent="0" algn="ctr">
              <a:buNone/>
            </a:pPr>
            <a:endParaRPr lang="da-DK" sz="4800" dirty="0"/>
          </a:p>
          <a:p>
            <a:pPr marL="0" indent="0" algn="ctr">
              <a:buNone/>
            </a:pPr>
            <a:r>
              <a:rPr lang="da-DK" sz="4800" dirty="0"/>
              <a:t>Kom godt hjem</a:t>
            </a:r>
          </a:p>
        </p:txBody>
      </p:sp>
    </p:spTree>
    <p:extLst>
      <p:ext uri="{BB962C8B-B14F-4D97-AF65-F5344CB8AC3E}">
        <p14:creationId xmlns:p14="http://schemas.microsoft.com/office/powerpoint/2010/main" val="401060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831E1-8364-490E-8073-E95870EC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DEC3CD-247D-49C3-A1A1-F0E0675E0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sz="4400" dirty="0"/>
              <a:t>Sønderjyske forsikring – nyt samarbejde</a:t>
            </a:r>
          </a:p>
        </p:txBody>
      </p:sp>
    </p:spTree>
    <p:extLst>
      <p:ext uri="{BB962C8B-B14F-4D97-AF65-F5344CB8AC3E}">
        <p14:creationId xmlns:p14="http://schemas.microsoft.com/office/powerpoint/2010/main" val="291816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4F6D6740-3A78-3E41-8855-734223A099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01505" y="4884320"/>
            <a:ext cx="5386387" cy="1217769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Forhandlerbilsforsikring</a:t>
            </a:r>
          </a:p>
          <a:p>
            <a:r>
              <a:rPr lang="da-DK" b="1" dirty="0">
                <a:solidFill>
                  <a:schemeClr val="bg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DBR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23EB953-B7C6-471C-B59F-30C1D36E649E}"/>
              </a:ext>
            </a:extLst>
          </p:cNvPr>
          <p:cNvSpPr txBox="1"/>
          <p:nvPr/>
        </p:nvSpPr>
        <p:spPr>
          <a:xfrm>
            <a:off x="3401505" y="4469258"/>
            <a:ext cx="5269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>
                <a:latin typeface="Rubik" panose="020B0604020202020204" charset="-79"/>
                <a:cs typeface="Rubik" panose="020B0604020202020204" charset="-79"/>
              </a:rPr>
              <a:t>Forhandlerforsikring - DBR</a:t>
            </a:r>
          </a:p>
        </p:txBody>
      </p:sp>
    </p:spTree>
    <p:extLst>
      <p:ext uri="{BB962C8B-B14F-4D97-AF65-F5344CB8AC3E}">
        <p14:creationId xmlns:p14="http://schemas.microsoft.com/office/powerpoint/2010/main" val="144028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08839-DD1C-524A-B6B6-25CE44B3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9496"/>
            <a:ext cx="10409808" cy="590931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Rubik" panose="00000500000000000000" pitchFamily="2" charset="-79"/>
                <a:cs typeface="Rubik" panose="00000500000000000000" pitchFamily="2" charset="-79"/>
              </a:rPr>
              <a:t>Sønderjysk Forsikring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D32D25-4E00-874B-911C-5133643C1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737"/>
            <a:ext cx="10587361" cy="3984974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Over 160 år gammelt forsikringsselskab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Vi vil være en af autobranchens foretrukne samarbejdspartnere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Vi har netop implementeret helt ny IT-platform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Nøgleordene er automatisering og digitalisering!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Sønderjysk Forsikring  har gennemgået store forandringer de sidste 5 år: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Vækstmotor i Dansk forsikring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På 5 år Fordoblet egenkapital og omsætning (ultimo 2020)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Stærk solvens – som er blandt de bedste i branchen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Handlekraftig organisation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Landsdækkende</a:t>
            </a:r>
          </a:p>
          <a:p>
            <a:pPr marL="0" indent="0">
              <a:buNone/>
            </a:pPr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8377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08839-DD1C-524A-B6B6-25CE44B3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9496"/>
            <a:ext cx="10409808" cy="590931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Rubik" panose="00000500000000000000" pitchFamily="2" charset="-79"/>
                <a:cs typeface="Rubik" panose="00000500000000000000" pitchFamily="2" charset="-79"/>
              </a:rPr>
              <a:t>Forhandlerbilsforsikring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D32D25-4E00-874B-911C-5133643C1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737"/>
            <a:ext cx="10587361" cy="3674526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Det er vigtigt at have en bilforsikring  som de unge kan betale – det er dem som vi skal leve af i fremtiden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Det skal være enkelt og nemt at forstå – for både kunder og forhandlere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Fri kilometer - Ingen skjult selvrisiko - Ingen overraskelser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Førerulykke er standard</a:t>
            </a:r>
          </a:p>
          <a:p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Kunden kan vælge månedlig betaling – uden tillæg</a:t>
            </a:r>
          </a:p>
          <a:p>
            <a:pPr marL="0" indent="0">
              <a:buNone/>
            </a:pPr>
            <a:endParaRPr lang="da-DK" b="1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8547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B30A3F-4182-4107-984F-7D3E6CA60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2517"/>
            <a:ext cx="8962748" cy="637209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Rubik" panose="00000500000000000000" pitchFamily="2" charset="-79"/>
                <a:cs typeface="Rubik" panose="00000500000000000000" pitchFamily="2" charset="-79"/>
              </a:rPr>
              <a:t>Sønderjysk Forsikring tilbyder</a:t>
            </a:r>
            <a:endParaRPr lang="da-DK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AB83B982-B294-4C11-BCDA-10A52081C4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349406"/>
            <a:ext cx="9645713" cy="4088868"/>
          </a:xfrm>
        </p:spPr>
      </p:pic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8F9832-FFFC-40E2-B73F-92499ADB832E}"/>
              </a:ext>
            </a:extLst>
          </p:cNvPr>
          <p:cNvSpPr>
            <a:spLocks noGrp="1"/>
          </p:cNvSpPr>
          <p:nvPr>
            <p:ph idx="10"/>
          </p:nvPr>
        </p:nvSpPr>
        <p:spPr>
          <a:xfrm flipH="1" flipV="1">
            <a:off x="10670865" y="543827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873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A957F-E869-5F42-B170-8CFF648D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719" y="207950"/>
            <a:ext cx="10884408" cy="590931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Rubik" panose="00000500000000000000" pitchFamily="2" charset="-79"/>
                <a:cs typeface="Rubik" panose="00000500000000000000" pitchFamily="2" charset="-79"/>
              </a:rPr>
              <a:t>Attraktive mulige tilvalg som kunde</a:t>
            </a:r>
            <a:endParaRPr lang="da-DK" dirty="0"/>
          </a:p>
        </p:txBody>
      </p:sp>
      <p:sp>
        <p:nvSpPr>
          <p:cNvPr id="17" name="Pladsholder til indhold 16">
            <a:extLst>
              <a:ext uri="{FF2B5EF4-FFF2-40B4-BE49-F238E27FC236}">
                <a16:creationId xmlns:a16="http://schemas.microsoft.com/office/drawing/2014/main" id="{D007F5DD-85FE-4C57-B353-12DC6F671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93231"/>
            <a:ext cx="4572897" cy="3891328"/>
          </a:xfrm>
        </p:spPr>
        <p:txBody>
          <a:bodyPr>
            <a:normAutofit fontScale="77500" lnSpcReduction="20000"/>
          </a:bodyPr>
          <a:lstStyle/>
          <a:p>
            <a:r>
              <a:rPr lang="da-DK" sz="1500" b="1" dirty="0">
                <a:solidFill>
                  <a:schemeClr val="bg2">
                    <a:lumMod val="50000"/>
                  </a:schemeClr>
                </a:solidFill>
              </a:rPr>
              <a:t>Selvrisikodækning: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Skader på bilens ruder, spejlglas, spejlhus og lygteglas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Tyveri og røveri samt følgeskader efter dette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hærværk, brand, eksplosion og lynnedslag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Nedstyrtning af genstande på bil, påkørsel af dyr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b="1" dirty="0"/>
              <a:t>Såfremt der sker skade på frontrude, panoramaglastag eller bagrude, og dette kræver en udskiftning, vil der dog blive opkrævet kr. 1.200 i selvrisiko</a:t>
            </a:r>
            <a:endParaRPr lang="da-DK" sz="16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da-DK" sz="1500" b="1" dirty="0">
                <a:solidFill>
                  <a:schemeClr val="bg2">
                    <a:lumMod val="50000"/>
                  </a:schemeClr>
                </a:solidFill>
              </a:rPr>
              <a:t>Autohjælp: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Hvis bilen ikke kan starte, er punkteret, skal bugseres til værksted eller løber tør for brændstof</a:t>
            </a:r>
          </a:p>
          <a:p>
            <a:r>
              <a:rPr lang="da-DK" sz="1500" b="1" dirty="0">
                <a:solidFill>
                  <a:schemeClr val="bg2">
                    <a:lumMod val="50000"/>
                  </a:schemeClr>
                </a:solidFill>
              </a:rPr>
              <a:t>Leasing-dækning: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Afleveringskasko dækker skader under 5.000 kr. og for i alt 25.000 kr., uanset antal skader.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Refusion af førstegangsydelse ved totalskade eller tyveri af bilen. Erstatningen kan højst udgøre kr. 20.000 kr. første år. 15.000 kr. andet år. 10.000 kr. tredje år.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bg2">
                    <a:lumMod val="50000"/>
                  </a:schemeClr>
                </a:solidFill>
              </a:rPr>
              <a:t>Selvrisiko kr. 5.000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1" dirty="0"/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851789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A957F-E869-5F42-B170-8CFF648D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1816"/>
            <a:ext cx="10884408" cy="590931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Rubik" panose="00000500000000000000" pitchFamily="2" charset="-79"/>
                <a:cs typeface="Rubik" panose="00000500000000000000" pitchFamily="2" charset="-79"/>
              </a:rPr>
              <a:t>Hvem kan tegne bilforsikring?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2FC07A-6CE6-0C47-9F1A-6E18C48EF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76" y="1763748"/>
            <a:ext cx="11012425" cy="36745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Alle der køber en bil ved en forhandler og skal have den indregistreret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Forhandlerens bestående værkstedskunder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Ikke reklamere som et forsikringsselskab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Husk der tariferes efter nyværdi og kundens alder – ikke kørsels anciennitet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Man udfylder en begæring i hånden eller elektronisk og mailer den til vores partnerskabsafdeling – på sigt online via </a:t>
            </a:r>
            <a:r>
              <a:rPr lang="da-DK" dirty="0" err="1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FrontEnd</a:t>
            </a:r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>
                    <a:lumMod val="50000"/>
                  </a:schemeClr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Vores partnerskabsafdeling ringer alle kunder op og gennemgår den forsikring de har købt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b="1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b="1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endParaRPr lang="da-DK" dirty="0">
              <a:solidFill>
                <a:schemeClr val="bg1">
                  <a:lumMod val="50000"/>
                </a:schemeClr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10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4736</TotalTime>
  <Words>1090</Words>
  <Application>Microsoft Office PowerPoint</Application>
  <PresentationFormat>Widescreen</PresentationFormat>
  <Paragraphs>171</Paragraphs>
  <Slides>27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Frutiger LT Std 45 Light</vt:lpstr>
      <vt:lpstr>Frutiger LT Std 55 Roman</vt:lpstr>
      <vt:lpstr>Rubik</vt:lpstr>
      <vt:lpstr>Office-tema</vt:lpstr>
      <vt:lpstr>PowerPoint-præsentation</vt:lpstr>
      <vt:lpstr>Dagens program</vt:lpstr>
      <vt:lpstr>PowerPoint-præsentation</vt:lpstr>
      <vt:lpstr>PowerPoint-præsentation</vt:lpstr>
      <vt:lpstr>Sønderjysk Forsikring</vt:lpstr>
      <vt:lpstr>Forhandlerbilsforsikring</vt:lpstr>
      <vt:lpstr>Sønderjysk Forsikring tilbyder</vt:lpstr>
      <vt:lpstr>Attraktive mulige tilvalg som kunde</vt:lpstr>
      <vt:lpstr>Hvem kan tegne bilforsikring?</vt:lpstr>
      <vt:lpstr>Finanstilsynet</vt:lpstr>
      <vt:lpstr>PowerPoint-præsentation</vt:lpstr>
      <vt:lpstr>PowerPoint-præsentation</vt:lpstr>
      <vt:lpstr>PowerPoint-præsentation</vt:lpstr>
      <vt:lpstr>Dette fortsætter uændret!</vt:lpstr>
      <vt:lpstr>De væsentligste ændringer</vt:lpstr>
      <vt:lpstr>To særlige nedslag - Formodningsreglen</vt:lpstr>
      <vt:lpstr>To særlige nedslag - Formodningsreglen</vt:lpstr>
      <vt:lpstr>To særlige nedslag - Systemopdateringer</vt:lpstr>
      <vt:lpstr>To særlige nedslag - Systemopdateringer</vt:lpstr>
      <vt:lpstr>Opsummering – ny købelov </vt:lpstr>
      <vt:lpstr>PowerPoint-præsentation</vt:lpstr>
      <vt:lpstr>Sænkelse af kontantforbuddet</vt:lpstr>
      <vt:lpstr>Vanvidskørsel</vt:lpstr>
      <vt:lpstr>Vanvidskørsel</vt:lpstr>
      <vt:lpstr>El-ladestandere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Hausted Nielsen</dc:creator>
  <cp:lastModifiedBy>Johanne Berner Hansen</cp:lastModifiedBy>
  <cp:revision>331</cp:revision>
  <cp:lastPrinted>2017-03-14T13:30:18Z</cp:lastPrinted>
  <dcterms:created xsi:type="dcterms:W3CDTF">2014-12-11T08:20:34Z</dcterms:created>
  <dcterms:modified xsi:type="dcterms:W3CDTF">2021-06-01T13:08:47Z</dcterms:modified>
</cp:coreProperties>
</file>