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99" r:id="rId2"/>
    <p:sldId id="400" r:id="rId3"/>
    <p:sldId id="401" r:id="rId4"/>
    <p:sldId id="402" r:id="rId5"/>
    <p:sldId id="419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30" r:id="rId14"/>
    <p:sldId id="418" r:id="rId15"/>
    <p:sldId id="411" r:id="rId16"/>
    <p:sldId id="415" r:id="rId17"/>
    <p:sldId id="417" r:id="rId18"/>
    <p:sldId id="427" r:id="rId19"/>
    <p:sldId id="416" r:id="rId20"/>
    <p:sldId id="420" r:id="rId21"/>
    <p:sldId id="421" r:id="rId22"/>
    <p:sldId id="423" r:id="rId23"/>
    <p:sldId id="424" r:id="rId24"/>
    <p:sldId id="431" r:id="rId25"/>
    <p:sldId id="422" r:id="rId26"/>
    <p:sldId id="425" r:id="rId27"/>
    <p:sldId id="426" r:id="rId28"/>
    <p:sldId id="428" r:id="rId29"/>
    <p:sldId id="429" r:id="rId30"/>
    <p:sldId id="403" r:id="rId31"/>
  </p:sldIdLst>
  <p:sldSz cx="9144000" cy="6858000" type="screen4x3"/>
  <p:notesSz cx="6797675" cy="987266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62" autoAdjust="0"/>
  </p:normalViewPr>
  <p:slideViewPr>
    <p:cSldViewPr snapToGrid="0" showGuides="1">
      <p:cViewPr varScale="1">
        <p:scale>
          <a:sx n="104" d="100"/>
          <a:sy n="104" d="100"/>
        </p:scale>
        <p:origin x="16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34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534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CB9CC07B-3025-48C2-A2CA-C99DBFC0DA8F}" type="datetimeFigureOut">
              <a:rPr lang="da-DK" smtClean="0"/>
              <a:t>05-11-2022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60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2" y="9377317"/>
            <a:ext cx="2945660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EEA0855F-7DF0-486A-80D5-CBFE067788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306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9075">
              <a:defRPr/>
            </a:pPr>
            <a:fld id="{5271830A-F9EC-CA4D-B910-12A60855C383}" type="slidenum">
              <a:rPr lang="en-GB">
                <a:solidFill>
                  <a:prstClr val="black"/>
                </a:solidFill>
                <a:latin typeface="Calibri"/>
              </a:rPr>
              <a:pPr defTabSz="459075">
                <a:defRPr/>
              </a:pPr>
              <a:t>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5675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9075">
              <a:defRPr/>
            </a:pPr>
            <a:fld id="{5271830A-F9EC-CA4D-B910-12A60855C383}" type="slidenum">
              <a:rPr lang="en-GB">
                <a:solidFill>
                  <a:prstClr val="black"/>
                </a:solidFill>
                <a:latin typeface="Calibri"/>
              </a:rPr>
              <a:pPr defTabSz="459075">
                <a:defRPr/>
              </a:pPr>
              <a:t>30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458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9075">
              <a:defRPr/>
            </a:pPr>
            <a:fld id="{5271830A-F9EC-CA4D-B910-12A60855C383}" type="slidenum">
              <a:rPr lang="en-GB">
                <a:solidFill>
                  <a:prstClr val="black"/>
                </a:solidFill>
                <a:latin typeface="Calibri"/>
              </a:rPr>
              <a:pPr defTabSz="459075">
                <a:defRPr/>
              </a:pPr>
              <a:t>2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289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9075">
              <a:defRPr/>
            </a:pPr>
            <a:fld id="{5271830A-F9EC-CA4D-B910-12A60855C383}" type="slidenum">
              <a:rPr lang="en-GB">
                <a:solidFill>
                  <a:prstClr val="black"/>
                </a:solidFill>
                <a:latin typeface="Calibri"/>
              </a:rPr>
              <a:pPr defTabSz="459075">
                <a:defRPr/>
              </a:pPr>
              <a:t>3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7564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9075">
              <a:defRPr/>
            </a:pPr>
            <a:fld id="{5271830A-F9EC-CA4D-B910-12A60855C383}" type="slidenum">
              <a:rPr lang="en-GB">
                <a:solidFill>
                  <a:prstClr val="black"/>
                </a:solidFill>
                <a:latin typeface="Calibri"/>
              </a:rPr>
              <a:pPr defTabSz="459075">
                <a:defRPr/>
              </a:pPr>
              <a:t>4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88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/>
              <a:t>Ved kommunens Miljøtilsyn skal du kunne dokumentere hvilke aftaler ordninger du har på de forskellige fraktioner.</a:t>
            </a:r>
          </a:p>
          <a:p>
            <a:r>
              <a:rPr lang="da-DK" noProof="0" dirty="0"/>
              <a:t>Brændbart forsvinder, erstattes af Restaffald.</a:t>
            </a:r>
          </a:p>
          <a:p>
            <a:r>
              <a:rPr lang="da-DK" noProof="0" dirty="0"/>
              <a:t>Nye piktogrammer. De samme som i privaten. Samme farvekoder.</a:t>
            </a:r>
          </a:p>
          <a:p>
            <a:r>
              <a:rPr lang="da-DK" noProof="0" dirty="0"/>
              <a:t>Økonomisk rentabelt forsvinder.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9075">
              <a:defRPr/>
            </a:pPr>
            <a:fld id="{5271830A-F9EC-CA4D-B910-12A60855C383}" type="slidenum">
              <a:rPr lang="en-GB">
                <a:solidFill>
                  <a:prstClr val="black"/>
                </a:solidFill>
                <a:latin typeface="Calibri"/>
              </a:rPr>
              <a:pPr defTabSz="459075">
                <a:defRPr/>
              </a:pPr>
              <a:t>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111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er her kommunen kigger ved Miljøtilsyn.</a:t>
            </a:r>
          </a:p>
          <a:p>
            <a:r>
              <a:rPr lang="da-DK" dirty="0"/>
              <a:t>Der skal ikke være nogen af de andre fraktioner.</a:t>
            </a:r>
          </a:p>
          <a:p>
            <a:r>
              <a:rPr lang="da-DK" dirty="0"/>
              <a:t>Slut med brændbart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855F-7DF0-486A-80D5-CBFE067788D0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4249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9075">
              <a:defRPr/>
            </a:pPr>
            <a:fld id="{5271830A-F9EC-CA4D-B910-12A60855C383}" type="slidenum">
              <a:rPr lang="en-GB">
                <a:solidFill>
                  <a:prstClr val="black"/>
                </a:solidFill>
                <a:latin typeface="Calibri"/>
              </a:rPr>
              <a:pPr defTabSz="459075">
                <a:defRPr/>
              </a:pPr>
              <a:t>20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237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9075">
              <a:defRPr/>
            </a:pPr>
            <a:fld id="{5271830A-F9EC-CA4D-B910-12A60855C383}" type="slidenum">
              <a:rPr lang="en-GB">
                <a:solidFill>
                  <a:prstClr val="black"/>
                </a:solidFill>
                <a:latin typeface="Calibri"/>
              </a:rPr>
              <a:pPr defTabSz="459075">
                <a:defRPr/>
              </a:pPr>
              <a:t>28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1004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9075">
              <a:defRPr/>
            </a:pPr>
            <a:fld id="{5271830A-F9EC-CA4D-B910-12A60855C383}" type="slidenum">
              <a:rPr lang="en-GB">
                <a:solidFill>
                  <a:prstClr val="black"/>
                </a:solidFill>
                <a:latin typeface="Calibri"/>
              </a:rPr>
              <a:pPr defTabSz="459075">
                <a:defRPr/>
              </a:pPr>
              <a:t>29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26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F694-42AA-014D-8852-D8CCB6A05488}" type="datetimeFigureOut">
              <a:rPr lang="en-US" smtClean="0"/>
              <a:t>11/5/2022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66FE-2131-C74A-9AAC-2722B4408E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19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F694-42AA-014D-8852-D8CCB6A05488}" type="datetimeFigureOut">
              <a:rPr lang="en-US" smtClean="0"/>
              <a:t>11/5/2022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66FE-2131-C74A-9AAC-2722B4408E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55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a-DK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F694-42AA-014D-8852-D8CCB6A05488}" type="datetimeFigureOut">
              <a:rPr lang="en-US" smtClean="0"/>
              <a:t>11/5/2022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66FE-2131-C74A-9AAC-2722B4408E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45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F694-42AA-014D-8852-D8CCB6A05488}" type="datetimeFigureOut">
              <a:rPr lang="en-US" smtClean="0"/>
              <a:t>11/5/2022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66FE-2131-C74A-9AAC-2722B4408E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6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a-DK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F694-42AA-014D-8852-D8CCB6A05488}" type="datetimeFigureOut">
              <a:rPr lang="en-US" smtClean="0"/>
              <a:t>11/5/2022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66FE-2131-C74A-9AAC-2722B4408E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38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F694-42AA-014D-8852-D8CCB6A05488}" type="datetimeFigureOut">
              <a:rPr lang="en-US" smtClean="0"/>
              <a:t>11/5/2022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66FE-2131-C74A-9AAC-2722B4408E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4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F694-42AA-014D-8852-D8CCB6A05488}" type="datetimeFigureOut">
              <a:rPr lang="en-US" smtClean="0"/>
              <a:t>11/5/2022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66FE-2131-C74A-9AAC-2722B4408E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36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F694-42AA-014D-8852-D8CCB6A05488}" type="datetimeFigureOut">
              <a:rPr lang="en-US" smtClean="0"/>
              <a:t>11/5/2022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66FE-2131-C74A-9AAC-2722B4408E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95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F694-42AA-014D-8852-D8CCB6A05488}" type="datetimeFigureOut">
              <a:rPr lang="en-US" smtClean="0"/>
              <a:t>11/5/2022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66FE-2131-C74A-9AAC-2722B4408E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64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a-DK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F694-42AA-014D-8852-D8CCB6A05488}" type="datetimeFigureOut">
              <a:rPr lang="en-US" smtClean="0"/>
              <a:t>11/5/2022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66FE-2131-C74A-9AAC-2722B4408E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81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a-DK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F694-42AA-014D-8852-D8CCB6A05488}" type="datetimeFigureOut">
              <a:rPr lang="en-US" smtClean="0"/>
              <a:t>11/5/2022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66FE-2131-C74A-9AAC-2722B4408E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0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EF694-42AA-014D-8852-D8CCB6A05488}" type="datetimeFigureOut">
              <a:rPr lang="en-US" smtClean="0"/>
              <a:t>11/5/2022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66FE-2131-C74A-9AAC-2722B4408ED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84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tsinformation.dk/eli/lta/2021/2512" TargetMode="Externa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-miljo.dk/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16" y="2162861"/>
            <a:ext cx="3185346" cy="3096641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143001" y="4813438"/>
            <a:ext cx="6877318" cy="484748"/>
          </a:xfrm>
          <a:prstGeom prst="rect">
            <a:avLst/>
          </a:prstGeom>
          <a:solidFill>
            <a:srgbClr val="4EA1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da-DK" sz="1350" dirty="0">
              <a:solidFill>
                <a:prstClr val="white"/>
              </a:solidFill>
              <a:latin typeface="Calibri"/>
            </a:endParaRPr>
          </a:p>
          <a:p>
            <a:pPr algn="ctr" defTabSz="342900"/>
            <a:endParaRPr lang="da-DK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797" y="4813438"/>
            <a:ext cx="65972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da-DK" sz="2700" dirty="0">
                <a:solidFill>
                  <a:prstClr val="white"/>
                </a:solidFill>
                <a:latin typeface="Century Gothic" panose="020B0502020202020204" pitchFamily="34" charset="0"/>
              </a:rPr>
              <a:t>DBR - affald og E-Miljø</a:t>
            </a:r>
          </a:p>
        </p:txBody>
      </p:sp>
      <p:pic>
        <p:nvPicPr>
          <p:cNvPr id="8" name="Billede 7" descr="Cov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05"/>
          <a:stretch>
            <a:fillRect/>
          </a:stretch>
        </p:blipFill>
        <p:spPr bwMode="auto">
          <a:xfrm>
            <a:off x="1142998" y="847591"/>
            <a:ext cx="6858002" cy="38636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1" name="Billed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54" y="5651752"/>
            <a:ext cx="318928" cy="314441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FCFE1C1-0B89-9A31-D1E8-A4989E266939}"/>
              </a:ext>
            </a:extLst>
          </p:cNvPr>
          <p:cNvSpPr txBox="1"/>
          <p:nvPr/>
        </p:nvSpPr>
        <p:spPr>
          <a:xfrm>
            <a:off x="1492237" y="5624306"/>
            <a:ext cx="566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Ved direktør Jesper Hviid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7DDC8F9-85BE-AA90-D125-D70FC1A02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2237" y="1594766"/>
            <a:ext cx="906906" cy="122764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3326EE8-593C-D966-3A2D-24064F4949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0560" y="3238791"/>
            <a:ext cx="1359236" cy="1291486"/>
          </a:xfrm>
          <a:prstGeom prst="rect">
            <a:avLst/>
          </a:prstGeom>
        </p:spPr>
      </p:pic>
      <p:pic>
        <p:nvPicPr>
          <p:cNvPr id="9" name="Billede 8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ACFFAB8B-8FB0-6A23-12B4-369E1C01A2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48" y="1445648"/>
            <a:ext cx="760615" cy="81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53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A9C1F8-6979-4FD6-92DB-8575F93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MAD- OG DRIKKEKARTONER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E2199A-0621-4CE1-BE1C-67A416D2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53" y="15255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4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MAD- &amp; DRIKKEKARTONER er emballagekartoner, som har indeholdt fødevarer.</a:t>
            </a:r>
          </a:p>
          <a:p>
            <a:pPr marL="0" indent="0">
              <a:buNone/>
            </a:pPr>
            <a:endParaRPr lang="da-DK" sz="1400" b="1" dirty="0">
              <a:solidFill>
                <a:srgbClr val="00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Det er fx: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Mælke- og yoghurtkartoner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Kartoner til drikke fx juice, saft, kakao eller lign.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Kartoner til mad fx flåede tomater, bønner eller lign.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Det er </a:t>
            </a: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ikke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Pizzabakker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Engangspapkrus 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Emballageposer af flere materialer fx kaffe- og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chipsposer</a:t>
            </a:r>
            <a:endParaRPr kumimoji="0" lang="da-DK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itchFamily="2" charset="77"/>
              <a:ea typeface="+mn-ea"/>
              <a:cs typeface="Poppins Light" pitchFamily="2" charset="77"/>
            </a:endParaRPr>
          </a:p>
          <a:p>
            <a:pPr marL="0" indent="0">
              <a:buNone/>
            </a:pPr>
            <a:endParaRPr lang="da-DK" sz="1400" b="1" dirty="0">
              <a:solidFill>
                <a:srgbClr val="00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4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ABAS løsning: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Mini container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240 l sække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700" dirty="0"/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E571995-A20B-4165-B644-E750BB74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077" y="4957566"/>
            <a:ext cx="1958692" cy="185844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317A1FC-0FEF-4345-B608-987FFC7E7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716" y="5418119"/>
            <a:ext cx="937338" cy="937338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BFE98DB-AC9C-4518-990C-7C943982A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521" y="2136699"/>
            <a:ext cx="2670279" cy="2670279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5FE20022-2DDF-5CCF-538A-01E2D4B9E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0" y="6427900"/>
            <a:ext cx="317019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78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A9C1F8-6979-4FD6-92DB-8575F93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BLØD PLAST</a:t>
            </a:r>
            <a:br>
              <a:rPr lang="da-DK" dirty="0"/>
            </a:b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E2199A-0621-4CE1-BE1C-67A416D2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53" y="152555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14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BLØD PLAST er typisk emballageplastkartoner.</a:t>
            </a:r>
          </a:p>
          <a:p>
            <a:pPr marL="0" indent="0">
              <a:buNone/>
            </a:pPr>
            <a:endParaRPr lang="da-DK" sz="1400" b="1" dirty="0">
              <a:solidFill>
                <a:srgbClr val="00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Det er fx: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Plastposer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Strækfilm og boblefilm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Pallehætter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Det er </a:t>
            </a: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ikke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Plast film / folie der er forurenet med fødevare, maling, kemi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Foam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/ skumfolie der skal i restaffald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Blød PVC, som i kraftige presenninger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indent="0">
              <a:buNone/>
            </a:pPr>
            <a:endParaRPr lang="da-DK" sz="1400" b="1" dirty="0">
              <a:solidFill>
                <a:srgbClr val="00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4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ABAS løsning: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Mini container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240 / 400 l sække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b="1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Sække afhentes ved papcontainer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700" dirty="0"/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E571995-A20B-4165-B644-E750BB74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07" y="4863215"/>
            <a:ext cx="1958692" cy="185844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317A1FC-0FEF-4345-B608-987FFC7E7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626" y="5418119"/>
            <a:ext cx="937338" cy="93733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1DE81F18-5DA2-4398-AC84-7E640931C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331" y="2077701"/>
            <a:ext cx="2670279" cy="2670279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F424E515-6378-27B2-D731-1F9C3F32F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0" y="6427900"/>
            <a:ext cx="317019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58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A9C1F8-6979-4FD6-92DB-8575F93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HÅRD PLAST</a:t>
            </a:r>
            <a:br>
              <a:rPr lang="da-DK" dirty="0"/>
            </a:b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E2199A-0621-4CE1-BE1C-67A416D2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53" y="1525557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sz="15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Hård PLAST er typisk emballageplast og kartoner.</a:t>
            </a:r>
          </a:p>
          <a:p>
            <a:pPr marL="0" indent="0">
              <a:buNone/>
            </a:pPr>
            <a:endParaRPr lang="da-DK" sz="1400" b="1" dirty="0">
              <a:solidFill>
                <a:srgbClr val="00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Det er fx: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Plast bakker og kasser</a:t>
            </a: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Plastdele fra biler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Rene dunke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Hård PVC (gælder ABAS løsning)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Det er </a:t>
            </a:r>
            <a:r>
              <a:rPr kumimoji="0" lang="da-DK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ikke</a:t>
            </a: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Påhæftede metal eller elektronikdele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EPS / Flamingo skal i selvstændig sæk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 err="1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Pålimet</a:t>
            </a: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lyddæmpning / tyk undervognsbehandling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Kofangere (ABAS løsning)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indent="0">
              <a:buNone/>
            </a:pPr>
            <a:endParaRPr lang="da-DK" sz="1400" b="1" dirty="0">
              <a:solidFill>
                <a:srgbClr val="00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5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ABAS løsning: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Mini container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Maxi container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I fremtiden i midi / VIP container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240 / 400 l sække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700" dirty="0"/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E571995-A20B-4165-B644-E750BB74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077" y="4957566"/>
            <a:ext cx="1958692" cy="185844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317A1FC-0FEF-4345-B608-987FFC7E7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716" y="5418119"/>
            <a:ext cx="937338" cy="937338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60FA768-DC27-4C24-BD1E-2CD59A425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521" y="2093860"/>
            <a:ext cx="2670279" cy="2670279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35286CEC-424F-7404-7766-85405507F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0" y="6402403"/>
            <a:ext cx="317019" cy="31092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02B5AC6-E7B7-C50F-0B90-7430CA8B8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9534" y="5128342"/>
            <a:ext cx="1908213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1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A9C1F8-6979-4FD6-92DB-8575F93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ELEKTRONIK</a:t>
            </a:r>
            <a:br>
              <a:rPr lang="da-DK" dirty="0"/>
            </a:b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E2199A-0621-4CE1-BE1C-67A416D2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53" y="152555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1500" b="1" dirty="0" err="1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ELEKTRONIKaffald</a:t>
            </a:r>
            <a:r>
              <a:rPr lang="da-DK" sz="15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 er noget hvor der er en printplade.</a:t>
            </a:r>
          </a:p>
          <a:p>
            <a:pPr marL="0" indent="0">
              <a:buNone/>
            </a:pPr>
            <a:endParaRPr lang="da-DK" sz="1400" b="1" dirty="0">
              <a:solidFill>
                <a:srgbClr val="00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Det er fx: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Computere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Styreenheder</a:t>
            </a: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Radioer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Det er </a:t>
            </a:r>
            <a:r>
              <a:rPr kumimoji="0" lang="da-DK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ikke</a:t>
            </a: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Et helt lygtehus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En kaffemaskine eller elkedel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Så ikke alt med ledning er elektronikskrot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Skil tingene ad, så typisk plastik kommer i Hård plast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En pumpe skal i Metal</a:t>
            </a:r>
          </a:p>
          <a:p>
            <a:pPr marL="0" indent="0">
              <a:buNone/>
            </a:pPr>
            <a:endParaRPr lang="da-DK" sz="1400" b="1" dirty="0">
              <a:solidFill>
                <a:srgbClr val="00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5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ABAS løsning: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Mini container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IBC Kasse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240 l sække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700" dirty="0"/>
          </a:p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317A1FC-0FEF-4345-B608-987FFC7E7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733" y="5045257"/>
            <a:ext cx="937338" cy="937338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35286CEC-424F-7404-7766-85405507F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6402403"/>
            <a:ext cx="317019" cy="31092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B3FC29D-952F-1265-5BCB-0568EC39D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21" y="1991810"/>
            <a:ext cx="2670279" cy="267027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43317F9-7EE7-D0CA-1060-34605E4F1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814" y="4784945"/>
            <a:ext cx="780137" cy="126657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3416C0F-7876-7D8C-327F-391A9CC06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9317" y="5012190"/>
            <a:ext cx="1003471" cy="100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41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A9C1F8-6979-4FD6-92DB-8575F93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METAL</a:t>
            </a:r>
            <a:br>
              <a:rPr lang="da-DK" dirty="0"/>
            </a:b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E2199A-0621-4CE1-BE1C-67A416D2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53" y="1525557"/>
            <a:ext cx="8229600" cy="4525963"/>
          </a:xfrm>
        </p:spPr>
        <p:txBody>
          <a:bodyPr>
            <a:normAutofit/>
          </a:bodyPr>
          <a:lstStyle/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  <a:defRPr/>
            </a:pPr>
            <a:r>
              <a:rPr lang="da-DK" sz="1400" b="1" dirty="0" err="1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METALaffald</a:t>
            </a:r>
            <a:r>
              <a:rPr lang="da-DK" sz="14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er bildele og emballager, der overvejende består af metal.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Det er fx:</a:t>
            </a:r>
          </a:p>
          <a:p>
            <a:pPr marL="214313" indent="-214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Motorer</a:t>
            </a:r>
          </a:p>
          <a:p>
            <a:pPr marL="214313" indent="-214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Pladedele</a:t>
            </a:r>
          </a:p>
          <a:p>
            <a:pPr marL="214313" indent="-214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Bremseskiver</a:t>
            </a:r>
          </a:p>
          <a:p>
            <a:pPr marL="214313" indent="-214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Sammensatte materialer, hvor størstedelen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    er lavet af metal, fx en saks, brødrister, boremaskine etc.</a:t>
            </a:r>
          </a:p>
          <a:p>
            <a:pPr marL="0" indent="0">
              <a:lnSpc>
                <a:spcPct val="110000"/>
              </a:lnSpc>
              <a:buNone/>
            </a:pP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Det er </a:t>
            </a:r>
            <a:r>
              <a:rPr lang="da-DK" sz="1200" b="1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ikke</a:t>
            </a: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:</a:t>
            </a:r>
          </a:p>
          <a:p>
            <a:pPr marL="214313" indent="-214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Gasflasker </a:t>
            </a:r>
          </a:p>
          <a:p>
            <a:pPr marL="214313" indent="-214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Ildslukkere</a:t>
            </a:r>
          </a:p>
          <a:p>
            <a:pPr marL="214313" indent="-214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Spraydåser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4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ABAS løsning: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8 m3 skrotcontainer med låg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Åben maxi container		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700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6AFAED5-B5DD-BADC-609A-BBB2974D8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968" y="1946781"/>
            <a:ext cx="2658086" cy="265808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C76F732-2261-6DF1-BEE8-EA13B2EA3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6427900"/>
            <a:ext cx="317019" cy="31092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50BC1946-1B01-31CF-FB54-36D8F2E44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126" y="5026091"/>
            <a:ext cx="2007774" cy="102543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2FC6D77-0D48-7931-DFD9-581D8699D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635" y="4951603"/>
            <a:ext cx="1908213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42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A9C1F8-6979-4FD6-92DB-8575F93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TEKSTILAFFALD (2023)</a:t>
            </a:r>
            <a:br>
              <a:rPr lang="da-DK" dirty="0"/>
            </a:b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E2199A-0621-4CE1-BE1C-67A416D2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53" y="152555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5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TEKSTILAFFALD sorteres udtjent tøj og tekstiler.</a:t>
            </a:r>
          </a:p>
          <a:p>
            <a:pPr marL="0" indent="0">
              <a:buNone/>
            </a:pPr>
            <a:endParaRPr lang="da-DK" sz="1400" b="1" dirty="0">
              <a:solidFill>
                <a:srgbClr val="00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Det er fx: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Arbejdstøj</a:t>
            </a: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Vaskede klude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Viskestykker og håndklæder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Det er </a:t>
            </a:r>
            <a:r>
              <a:rPr kumimoji="0" lang="da-DK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ikke</a:t>
            </a: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: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Sko, bælter og tasker 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Genbrugsegnet tøj 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itchFamily="2" charset="77"/>
              </a:rPr>
              <a:t>Beskidte aftørringsklude 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itchFamily="2" charset="77"/>
            </a:endParaRPr>
          </a:p>
          <a:p>
            <a:pPr marL="0" indent="0">
              <a:buNone/>
            </a:pPr>
            <a:endParaRPr lang="da-DK" sz="1400" b="1" dirty="0">
              <a:solidFill>
                <a:srgbClr val="00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5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ABAS løsning: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Mini container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240 l sække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700" dirty="0"/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E571995-A20B-4165-B644-E750BB74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077" y="4957566"/>
            <a:ext cx="1958692" cy="185844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317A1FC-0FEF-4345-B608-987FFC7E7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716" y="5418119"/>
            <a:ext cx="937338" cy="937338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8F54C322-96D6-4967-825C-332788064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14" y="2099957"/>
            <a:ext cx="2658086" cy="265808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CFE6D07-4C5C-EC8F-D670-A6E5E0C57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020" y="6427900"/>
            <a:ext cx="317019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59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A9C1F8-6979-4FD6-92DB-8575F93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RESTAFFALD</a:t>
            </a:r>
            <a:br>
              <a:rPr lang="da-DK" dirty="0"/>
            </a:b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E2199A-0621-4CE1-BE1C-67A416D2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53" y="1525557"/>
            <a:ext cx="8229600" cy="4525963"/>
          </a:xfrm>
        </p:spPr>
        <p:txBody>
          <a:bodyPr>
            <a:normAutofit/>
          </a:bodyPr>
          <a:lstStyle/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  <a:defRPr/>
            </a:pPr>
            <a:r>
              <a:rPr lang="da-DK" sz="14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Til RESTAFFALD sorteres affald, som ikke egner sig til genbrug eller genanvendelse, ikke er farligt eller ikke er omfattet af en ordning med producentansvar.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Det er fx: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Snavset papir og pap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Laminater, der er forskellige materialer der er sat / limet sammen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Hygiejneaffald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Engangsservice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Det er </a:t>
            </a: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ikke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: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Rester fra frokosten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Elpærer 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Flamingo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4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ABAS løsning: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Mini container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Midi / VIP container  		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700" dirty="0"/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E571995-A20B-4165-B644-E750BB749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420" y="4596782"/>
            <a:ext cx="1958692" cy="1858444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111F069F-C112-470D-ABC7-3D316F618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904" y="5158173"/>
            <a:ext cx="2112835" cy="1359257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EA6B2DC-5811-BCE6-2269-A550CDDEC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714" y="2329964"/>
            <a:ext cx="2658086" cy="265808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1AB124A-1892-2B8E-88F3-2FD7ABB19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800" y="6455226"/>
            <a:ext cx="317019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1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A9C1F8-6979-4FD6-92DB-8575F93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FARLIGT AFFALD</a:t>
            </a:r>
            <a:br>
              <a:rPr lang="da-DK" dirty="0"/>
            </a:b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E2199A-0621-4CE1-BE1C-67A416D2E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FARLIGT AFFALD består af mange forskellige ting, der indeholder stoffer og kemikalier.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Det er fx: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Spildolie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Kølervæske</a:t>
            </a: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Bremsevæske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Oliefiltre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Spraydåser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Elektronikskrot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Organiske opløsningsmidler 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Akkumulatorer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a-DK" sz="13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a-DK" sz="13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3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700" dirty="0"/>
          </a:p>
          <a:p>
            <a:endParaRPr 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DC58C6C-34E0-860F-2D75-C229BD1D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714" y="2373614"/>
            <a:ext cx="2658086" cy="265808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ABBD1E0B-A2FA-CBC9-3A5A-C6483A130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6408623"/>
            <a:ext cx="317019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6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A9C1F8-6979-4FD6-92DB-8575F93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FARLIGT AFFALD</a:t>
            </a:r>
            <a:br>
              <a:rPr lang="da-DK" dirty="0"/>
            </a:b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E2199A-0621-4CE1-BE1C-67A416D2E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FARLIGT AFFALD består af mange forskellige ting, der indeholder stoffer og kemikalier.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Det er fx: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Små batterier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Små litium batterier fra </a:t>
            </a:r>
            <a:r>
              <a:rPr lang="da-DK" sz="1200" dirty="0" err="1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elværktøj</a:t>
            </a: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og cykler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Pærer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Lysstofrør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 err="1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AdBlue</a:t>
            </a: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Vand fra </a:t>
            </a:r>
            <a:r>
              <a:rPr lang="da-DK" sz="1200" dirty="0" err="1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bremsevasker</a:t>
            </a: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Partikelfilteraffald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Fast olieaffald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Faste malerprodukter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Slibestøv, cyklon affald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a-DK" sz="13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a-DK" sz="13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3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700" dirty="0"/>
          </a:p>
          <a:p>
            <a:endParaRPr 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DC58C6C-34E0-860F-2D75-C229BD1D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714" y="2392921"/>
            <a:ext cx="2658086" cy="265808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ABBD1E0B-A2FA-CBC9-3A5A-C6483A130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6408623"/>
            <a:ext cx="317019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08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A9C1F8-6979-4FD6-92DB-8575F93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FARLIGT AFFALD</a:t>
            </a:r>
            <a:br>
              <a:rPr lang="da-DK" dirty="0"/>
            </a:b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E2199A-0621-4CE1-BE1C-67A416D2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53" y="152555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16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ABAS laver totalløsninger på affald også det farlige: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IBC tank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IBC kasse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IBC m</a:t>
            </a:r>
            <a:r>
              <a:rPr lang="da-DK" sz="120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ulti</a:t>
            </a: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Servicebokse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660 l minicontainer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1.000 l </a:t>
            </a:r>
            <a:r>
              <a:rPr lang="da-DK" sz="1200" dirty="0" err="1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dobbeltvægget</a:t>
            </a: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palletank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Akkumulatorkasse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Lyskilderør</a:t>
            </a:r>
          </a:p>
          <a:p>
            <a:pPr marL="0" indent="0">
              <a:buNone/>
            </a:pP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Spændelågsfad og spunstromle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Spildolietanke 700 l / 1.000 l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3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3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700" dirty="0"/>
          </a:p>
          <a:p>
            <a:endParaRPr 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DC58C6C-34E0-860F-2D75-C229BD1D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714" y="2142795"/>
            <a:ext cx="2658086" cy="265808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BCDD21E-BCF1-F636-FC44-833C30137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849" y="1805474"/>
            <a:ext cx="500063" cy="67464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A1D902C-D962-F852-2A05-A39EE0818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790" y="2057556"/>
            <a:ext cx="520072" cy="84511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D4E4E6A-3CB8-9B52-CF8A-401907980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2085" y="2622004"/>
            <a:ext cx="571403" cy="67062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C54A186-D426-EC12-84A8-50760E21F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0411" y="3072826"/>
            <a:ext cx="426490" cy="57947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28B37A0-42EF-4637-FE59-714408D61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0402" y="3573409"/>
            <a:ext cx="520072" cy="52007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006A8C88-1C88-24B1-7CF4-BC5EC2F4C7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1784" y="3995944"/>
            <a:ext cx="492985" cy="52007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7EB13903-2629-132A-7576-8C1306E1DF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4918" y="5404936"/>
            <a:ext cx="583965" cy="73084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A4592F85-030C-1813-3DEE-61E748EB0B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7891" y="4405874"/>
            <a:ext cx="492985" cy="446034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C83584B7-31F6-053F-BEBA-85C93AFC3E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1849" y="4760313"/>
            <a:ext cx="408409" cy="500531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9760BFBD-5F1C-83BD-2617-C2D7551014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3448" y="5260844"/>
            <a:ext cx="296672" cy="369142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3ECD21E0-2AE8-F260-5312-F4A0A7E4AD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49042" y="5217795"/>
            <a:ext cx="371454" cy="455240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7EC81CB8-97B7-1648-FABB-95F24573D2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5132" y="6427900"/>
            <a:ext cx="317019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8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Cov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05"/>
          <a:stretch>
            <a:fillRect/>
          </a:stretch>
        </p:blipFill>
        <p:spPr bwMode="auto">
          <a:xfrm>
            <a:off x="1142998" y="847591"/>
            <a:ext cx="6858002" cy="38636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Billede 8" descr="Cov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05"/>
          <a:stretch>
            <a:fillRect/>
          </a:stretch>
        </p:blipFill>
        <p:spPr bwMode="auto">
          <a:xfrm rot="10800000">
            <a:off x="1142998" y="5614385"/>
            <a:ext cx="6858002" cy="38636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1" name="Billed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54" y="5651752"/>
            <a:ext cx="318928" cy="314441"/>
          </a:xfrm>
          <a:prstGeom prst="rect">
            <a:avLst/>
          </a:prstGeom>
        </p:spPr>
      </p:pic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485900" y="2008414"/>
            <a:ext cx="6172200" cy="3571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Non profit – ejet af værkstederne siden 1989</a:t>
            </a:r>
          </a:p>
          <a:p>
            <a:r>
              <a:rPr lang="da-DK" dirty="0"/>
              <a:t>Håndtering af alle typer affald fra branchen</a:t>
            </a:r>
          </a:p>
          <a:p>
            <a:r>
              <a:rPr lang="da-DK" dirty="0"/>
              <a:t>Rådgivning om affald, miljø og arbejdsmiljø</a:t>
            </a:r>
          </a:p>
          <a:p>
            <a:r>
              <a:rPr lang="da-DK" dirty="0"/>
              <a:t>E-Miljø (SaaS)</a:t>
            </a:r>
          </a:p>
          <a:p>
            <a:pPr lvl="1"/>
            <a:r>
              <a:rPr lang="da-DK" dirty="0"/>
              <a:t>Miljø og arbejdsmiljøledelse online, udviklet til Autobranchen</a:t>
            </a:r>
          </a:p>
          <a:p>
            <a:endParaRPr lang="da-DK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5900" y="1141607"/>
            <a:ext cx="5415138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ABAS </a:t>
            </a: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Miljøservice</a:t>
            </a:r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Straight Connector 12"/>
          <p:cNvCxnSpPr/>
          <p:nvPr/>
        </p:nvCxnSpPr>
        <p:spPr>
          <a:xfrm>
            <a:off x="1556197" y="1784351"/>
            <a:ext cx="96709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352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Billed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60" y="6398201"/>
            <a:ext cx="318928" cy="314441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DAD61D16-9596-368E-A325-A96CF3B4A7D9}"/>
              </a:ext>
            </a:extLst>
          </p:cNvPr>
          <p:cNvSpPr txBox="1"/>
          <p:nvPr/>
        </p:nvSpPr>
        <p:spPr>
          <a:xfrm>
            <a:off x="691775" y="2904931"/>
            <a:ext cx="7760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dirty="0"/>
              <a:t>Det du også skulle tidligere</a:t>
            </a:r>
          </a:p>
        </p:txBody>
      </p:sp>
    </p:spTree>
    <p:extLst>
      <p:ext uri="{BB962C8B-B14F-4D97-AF65-F5344CB8AC3E}">
        <p14:creationId xmlns:p14="http://schemas.microsoft.com/office/powerpoint/2010/main" val="3369337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A9C1F8-6979-4FD6-92DB-8575F93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TRÆ</a:t>
            </a:r>
            <a:br>
              <a:rPr lang="da-DK" dirty="0"/>
            </a:b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E2199A-0621-4CE1-BE1C-67A416D2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53" y="152555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1500" b="1" dirty="0" err="1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TRÆaffald</a:t>
            </a:r>
            <a:r>
              <a:rPr lang="da-DK" sz="15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er typisk fra transportemballager.</a:t>
            </a:r>
          </a:p>
          <a:p>
            <a:pPr marL="0" indent="0">
              <a:buNone/>
            </a:pPr>
            <a:endParaRPr lang="da-DK" sz="1400" b="1" dirty="0">
              <a:solidFill>
                <a:srgbClr val="00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Det er fx: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Paller</a:t>
            </a: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Brædder 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Det er </a:t>
            </a:r>
            <a:r>
              <a:rPr kumimoji="0" lang="da-DK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ikke</a:t>
            </a: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:</a:t>
            </a:r>
            <a:endParaRPr lang="da-DK" sz="13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Trykimprægneret træ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EUR paller der er brugbare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Grene og træstammer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5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ABAS løsning: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Maxi container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3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700" dirty="0"/>
          </a:p>
          <a:p>
            <a:endParaRPr 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5286CEC-424F-7404-7766-85405507F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6402403"/>
            <a:ext cx="317019" cy="31092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B1AE10E-CA58-5BC7-3185-34A853A80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12" y="2126844"/>
            <a:ext cx="2689988" cy="268998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460E1368-3643-8F1A-170B-76235FFA7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835" y="4816832"/>
            <a:ext cx="1905479" cy="116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94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A9C1F8-6979-4FD6-92DB-8575F93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DÆK</a:t>
            </a:r>
            <a:br>
              <a:rPr lang="da-DK" dirty="0"/>
            </a:b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E2199A-0621-4CE1-BE1C-67A416D2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53" y="152555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15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DÆK fra køretøjer.</a:t>
            </a:r>
          </a:p>
          <a:p>
            <a:pPr marL="0" indent="0">
              <a:buNone/>
            </a:pPr>
            <a:endParaRPr lang="da-DK" sz="1400" b="1" dirty="0">
              <a:solidFill>
                <a:srgbClr val="00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Det er fx: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Dæk fra person- og varevogne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Dæk fra lastbiler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Dæk fra maskiner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Dæk fra motorcykler 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Det er </a:t>
            </a:r>
            <a:r>
              <a:rPr kumimoji="0" lang="da-DK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ikke</a:t>
            </a: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:</a:t>
            </a:r>
            <a:endParaRPr lang="da-DK" sz="13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Dæk der er mørnet af sollys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Dæk der er med maling, jord eller alger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Dæk med skum / </a:t>
            </a:r>
            <a:r>
              <a:rPr lang="da-DK" sz="1300" dirty="0" err="1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sealer</a:t>
            </a: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(løsning er på vej)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a-DK" sz="1400" b="1" dirty="0">
              <a:solidFill>
                <a:srgbClr val="00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5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ABAS løsning: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Afhentning med lastbil. I henhold til Dækbranchens Miljøfond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3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700" dirty="0"/>
          </a:p>
          <a:p>
            <a:endParaRPr 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5286CEC-424F-7404-7766-85405507F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6402403"/>
            <a:ext cx="317019" cy="310923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1F4147F-570B-5264-1DA9-E7C1C643C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731" y="2191980"/>
            <a:ext cx="2689988" cy="26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34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A9C1F8-6979-4FD6-92DB-8575F93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HÅRD PVC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E2199A-0621-4CE1-BE1C-67A416D2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53" y="15255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5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Hård PVC er typisk emballageplast og kartoner.</a:t>
            </a:r>
          </a:p>
          <a:p>
            <a:pPr marL="0" indent="0">
              <a:buNone/>
            </a:pPr>
            <a:r>
              <a:rPr lang="da-DK" sz="15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Kan i nogle ordninger være med i ”Hård plast”.</a:t>
            </a:r>
          </a:p>
          <a:p>
            <a:pPr marL="0" indent="0">
              <a:buNone/>
            </a:pPr>
            <a:endParaRPr lang="da-DK" sz="1400" b="1" dirty="0">
              <a:solidFill>
                <a:srgbClr val="00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Det er fx: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Nogle gamle bildele</a:t>
            </a: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Gamle drænrør og kloakrør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Kabelbakker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Det er </a:t>
            </a:r>
            <a:r>
              <a:rPr kumimoji="0" lang="da-DK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ikke</a:t>
            </a: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Blød PVC</a:t>
            </a:r>
            <a:endParaRPr lang="da-DK" sz="1400" b="1" dirty="0">
              <a:solidFill>
                <a:srgbClr val="00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5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ABAS løsning: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Mini container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240 / 400 l sække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700" dirty="0"/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E571995-A20B-4165-B644-E750BB74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14" y="4368518"/>
            <a:ext cx="1958692" cy="185844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317A1FC-0FEF-4345-B608-987FFC7E7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275" y="5114182"/>
            <a:ext cx="937338" cy="937338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35286CEC-424F-7404-7766-85405507F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6402403"/>
            <a:ext cx="317019" cy="31092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9B94B91-6636-88D4-4B39-8AACBC017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2037" y="2093860"/>
            <a:ext cx="2672400" cy="26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98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A9C1F8-6979-4FD6-92DB-8575F93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BLØD PVC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E2199A-0621-4CE1-BE1C-67A416D2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53" y="15255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5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Blød PVC er typisk presenninger, kabler og slanger</a:t>
            </a:r>
          </a:p>
          <a:p>
            <a:pPr marL="0" indent="0">
              <a:buNone/>
            </a:pPr>
            <a:r>
              <a:rPr lang="da-DK" sz="15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Skal til deponi, kan ikke genanvendes</a:t>
            </a:r>
            <a:endParaRPr lang="da-DK" sz="1400" b="1" dirty="0">
              <a:solidFill>
                <a:srgbClr val="00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Det er fx: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Presenninger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Vinyl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Trykluftslanger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Ventilationsslanger</a:t>
            </a: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5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ABAS løsning: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Mini container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Maxi container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3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700" dirty="0"/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E571995-A20B-4165-B644-E750BB74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14" y="4368518"/>
            <a:ext cx="1958692" cy="1858444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35286CEC-424F-7404-7766-85405507F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6402403"/>
            <a:ext cx="317019" cy="310923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045BABA-A42C-F1F7-C720-442835163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779" y="5062525"/>
            <a:ext cx="1908213" cy="116443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8F57849E-B482-3706-6B37-1946E9F67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90" y="2056523"/>
            <a:ext cx="2744953" cy="274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39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A9C1F8-6979-4FD6-92DB-8575F93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HAVEAFFALD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E2199A-0621-4CE1-BE1C-67A416D2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53" y="15255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500" b="1" dirty="0" err="1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HAVEaffald</a:t>
            </a:r>
            <a:r>
              <a:rPr lang="da-DK" sz="15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er alt organisk fra udenomsarealer.</a:t>
            </a:r>
          </a:p>
          <a:p>
            <a:pPr marL="0" indent="0">
              <a:buNone/>
            </a:pPr>
            <a:endParaRPr lang="da-DK" sz="1400" b="1" dirty="0">
              <a:solidFill>
                <a:srgbClr val="00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Det er fx: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Græsafklip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Grene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Stammer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Rødder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Hækafklip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Blomster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5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ABAS løsning: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3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Maxi container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3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700" dirty="0"/>
          </a:p>
          <a:p>
            <a:endParaRPr 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5286CEC-424F-7404-7766-85405507F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6402403"/>
            <a:ext cx="317019" cy="31092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460E1368-3643-8F1A-170B-76235FFA7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697" y="4543134"/>
            <a:ext cx="1905479" cy="116234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BC9CB78-0A8A-0D0D-AD67-EB6EA8E5E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812" y="2179791"/>
            <a:ext cx="2689988" cy="26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25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A9C1F8-6979-4FD6-92DB-8575F93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AUTORUDER</a:t>
            </a:r>
            <a:br>
              <a:rPr lang="da-DK" dirty="0"/>
            </a:b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E2199A-0621-4CE1-BE1C-67A416D2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53" y="1525557"/>
            <a:ext cx="8229600" cy="4525963"/>
          </a:xfrm>
        </p:spPr>
        <p:txBody>
          <a:bodyPr>
            <a:normAutofit/>
          </a:bodyPr>
          <a:lstStyle/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  <a:defRPr/>
            </a:pPr>
            <a:r>
              <a:rPr lang="da-DK" sz="14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AUTORUDER er laminerede ruder.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Det er typisk:</a:t>
            </a:r>
          </a:p>
          <a:p>
            <a:pPr marL="214313" indent="-214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Forruder.</a:t>
            </a:r>
          </a:p>
          <a:p>
            <a:pPr marL="0" indent="0">
              <a:lnSpc>
                <a:spcPct val="110000"/>
              </a:lnSpc>
              <a:buNone/>
            </a:pP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Det er </a:t>
            </a:r>
            <a:r>
              <a:rPr lang="da-DK" sz="1200" b="1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ikke</a:t>
            </a: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:</a:t>
            </a:r>
          </a:p>
          <a:p>
            <a:pPr marL="214313" indent="-214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Glas og flasker</a:t>
            </a:r>
          </a:p>
          <a:p>
            <a:pPr marL="214313" indent="-214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Plant glas</a:t>
            </a:r>
          </a:p>
          <a:p>
            <a:pPr marL="214313" indent="-214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Sideruder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4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ABAS løsning: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3 m³ skrotcontainer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8 m³ skrotcontainer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Åben maxi container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Afhentning på paller med grab		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700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C76F732-2261-6DF1-BEE8-EA13B2EA3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6427900"/>
            <a:ext cx="317019" cy="31092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50BC1946-1B01-31CF-FB54-36D8F2E44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126" y="5026091"/>
            <a:ext cx="2007774" cy="102543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2FC6D77-0D48-7931-DFD9-581D8699D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635" y="4951603"/>
            <a:ext cx="1908213" cy="1164437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73125E37-DEB3-B4DA-A6FC-6795D390E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661" y="2096651"/>
            <a:ext cx="2658086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18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A9C1F8-6979-4FD6-92DB-8575F93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KOFANGERE</a:t>
            </a:r>
            <a:br>
              <a:rPr lang="da-DK" dirty="0"/>
            </a:b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E2199A-0621-4CE1-BE1C-67A416D2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53" y="1525557"/>
            <a:ext cx="8229600" cy="4525963"/>
          </a:xfrm>
        </p:spPr>
        <p:txBody>
          <a:bodyPr>
            <a:normAutofit/>
          </a:bodyPr>
          <a:lstStyle/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  <a:defRPr/>
            </a:pPr>
            <a:r>
              <a:rPr lang="da-DK" sz="14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KOFANGERE af plastik.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Det er typisk:</a:t>
            </a:r>
          </a:p>
          <a:p>
            <a:pPr marL="214313" indent="-214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Kofangere og spoilere af plastik uden beslag</a:t>
            </a:r>
          </a:p>
          <a:p>
            <a:pPr marL="0" indent="0">
              <a:lnSpc>
                <a:spcPct val="110000"/>
              </a:lnSpc>
              <a:buNone/>
            </a:pP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Det er </a:t>
            </a:r>
            <a:r>
              <a:rPr lang="da-DK" sz="1200" b="1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ikke</a:t>
            </a: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:</a:t>
            </a:r>
          </a:p>
          <a:p>
            <a:pPr marL="214313" indent="-214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Kofangere af eller forstærket med glasfiber</a:t>
            </a:r>
          </a:p>
          <a:p>
            <a:pPr marL="214313" indent="-214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Kofangere med metal beslag</a:t>
            </a:r>
          </a:p>
          <a:p>
            <a:pPr marL="214313" indent="-214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Kofangere med lygtedele / sensorer</a:t>
            </a:r>
          </a:p>
          <a:p>
            <a:pPr marL="0" indent="0">
              <a:lnSpc>
                <a:spcPct val="110000"/>
              </a:lnSpc>
              <a:buNone/>
            </a:pP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4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ABAS løsning:</a:t>
            </a: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8 m3 skrotcontainer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Åben maxi container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Afhentning på paller med grab		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700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C76F732-2261-6DF1-BEE8-EA13B2EA3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6427900"/>
            <a:ext cx="317019" cy="31092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50BC1946-1B01-31CF-FB54-36D8F2E44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126" y="5026091"/>
            <a:ext cx="2007774" cy="102543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2FC6D77-0D48-7931-DFD9-581D8699D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635" y="4951603"/>
            <a:ext cx="1908213" cy="1164437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73125E37-DEB3-B4DA-A6FC-6795D390E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661" y="2096651"/>
            <a:ext cx="2658086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02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Cov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05"/>
          <a:stretch>
            <a:fillRect/>
          </a:stretch>
        </p:blipFill>
        <p:spPr bwMode="auto">
          <a:xfrm>
            <a:off x="1142998" y="847591"/>
            <a:ext cx="6858002" cy="38636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Billede 8" descr="Cov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05"/>
          <a:stretch>
            <a:fillRect/>
          </a:stretch>
        </p:blipFill>
        <p:spPr bwMode="auto">
          <a:xfrm rot="10800000">
            <a:off x="1142998" y="5614385"/>
            <a:ext cx="6858002" cy="38636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1" name="Billed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54" y="5651752"/>
            <a:ext cx="318928" cy="314441"/>
          </a:xfrm>
          <a:prstGeom prst="rect">
            <a:avLst/>
          </a:prstGeom>
        </p:spPr>
      </p:pic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485900" y="2008414"/>
            <a:ext cx="6172200" cy="3571412"/>
          </a:xfrm>
        </p:spPr>
        <p:txBody>
          <a:bodyPr>
            <a:normAutofit/>
          </a:bodyPr>
          <a:lstStyle/>
          <a:p>
            <a:r>
              <a:rPr lang="da-DK" dirty="0"/>
              <a:t>Ledelsen orienterer medarbejderne om ny sortering og hvorfor</a:t>
            </a:r>
          </a:p>
          <a:p>
            <a:r>
              <a:rPr lang="da-DK" dirty="0"/>
              <a:t>Udnævn en ansvarlig for affald - evt. for hver lokation</a:t>
            </a:r>
          </a:p>
          <a:p>
            <a:r>
              <a:rPr lang="da-DK" dirty="0"/>
              <a:t>Forklar hvordan der skal sorteres</a:t>
            </a:r>
          </a:p>
          <a:p>
            <a:r>
              <a:rPr lang="da-DK" dirty="0"/>
              <a:t>Gør det nemt for medarbejderne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5900" y="1141607"/>
            <a:ext cx="5415138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De </a:t>
            </a: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gode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råd</a:t>
            </a:r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Straight Connector 12"/>
          <p:cNvCxnSpPr/>
          <p:nvPr/>
        </p:nvCxnSpPr>
        <p:spPr>
          <a:xfrm>
            <a:off x="1556197" y="1784351"/>
            <a:ext cx="96709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485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Cov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05"/>
          <a:stretch>
            <a:fillRect/>
          </a:stretch>
        </p:blipFill>
        <p:spPr bwMode="auto">
          <a:xfrm>
            <a:off x="1142998" y="847591"/>
            <a:ext cx="6858002" cy="38636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Billede 8" descr="Cov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05"/>
          <a:stretch>
            <a:fillRect/>
          </a:stretch>
        </p:blipFill>
        <p:spPr bwMode="auto">
          <a:xfrm rot="10800000">
            <a:off x="1142998" y="5614385"/>
            <a:ext cx="6858002" cy="38636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1" name="Billed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54" y="5651752"/>
            <a:ext cx="318928" cy="314441"/>
          </a:xfrm>
          <a:prstGeom prst="rect">
            <a:avLst/>
          </a:prstGeom>
        </p:spPr>
      </p:pic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485900" y="2008414"/>
            <a:ext cx="6172200" cy="3571412"/>
          </a:xfrm>
        </p:spPr>
        <p:txBody>
          <a:bodyPr>
            <a:normAutofit/>
          </a:bodyPr>
          <a:lstStyle/>
          <a:p>
            <a:r>
              <a:rPr lang="da-DK" dirty="0"/>
              <a:t>Saml din affaldshåndtering hos en leverandør</a:t>
            </a:r>
          </a:p>
          <a:p>
            <a:r>
              <a:rPr lang="da-DK" dirty="0"/>
              <a:t>Det bliver nemmere ved Miljøtilsyn</a:t>
            </a:r>
          </a:p>
          <a:p>
            <a:r>
              <a:rPr lang="da-DK" dirty="0"/>
              <a:t>Se på data. Fortæl om fremskridt</a:t>
            </a:r>
          </a:p>
          <a:p>
            <a:r>
              <a:rPr lang="da-DK" dirty="0"/>
              <a:t>Fremtiden bringer med garanti:</a:t>
            </a:r>
          </a:p>
          <a:p>
            <a:pPr lvl="1"/>
            <a:r>
              <a:rPr lang="da-DK" dirty="0"/>
              <a:t>Mere sortering / genanvendelsesprocenter</a:t>
            </a:r>
          </a:p>
          <a:p>
            <a:pPr lvl="1"/>
            <a:r>
              <a:rPr lang="da-DK" dirty="0"/>
              <a:t>Miljøregnskab</a:t>
            </a:r>
          </a:p>
          <a:p>
            <a:pPr lvl="1"/>
            <a:r>
              <a:rPr lang="da-DK" dirty="0"/>
              <a:t>CO</a:t>
            </a:r>
            <a:r>
              <a:rPr lang="da-DK" baseline="30000" dirty="0"/>
              <a:t>2 </a:t>
            </a:r>
            <a:r>
              <a:rPr lang="da-DK" dirty="0"/>
              <a:t>regnskab</a:t>
            </a:r>
          </a:p>
          <a:p>
            <a:pPr marL="342900" lvl="1" indent="0">
              <a:buNone/>
            </a:pPr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5900" y="1141607"/>
            <a:ext cx="5415138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De </a:t>
            </a: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gode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råd</a:t>
            </a:r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Straight Connector 12"/>
          <p:cNvCxnSpPr/>
          <p:nvPr/>
        </p:nvCxnSpPr>
        <p:spPr>
          <a:xfrm>
            <a:off x="1556197" y="1784351"/>
            <a:ext cx="96709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74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Cov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05"/>
          <a:stretch>
            <a:fillRect/>
          </a:stretch>
        </p:blipFill>
        <p:spPr bwMode="auto">
          <a:xfrm>
            <a:off x="1142998" y="847591"/>
            <a:ext cx="6858002" cy="38636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Billede 8" descr="Cov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05"/>
          <a:stretch>
            <a:fillRect/>
          </a:stretch>
        </p:blipFill>
        <p:spPr bwMode="auto">
          <a:xfrm rot="10800000">
            <a:off x="1142998" y="5614385"/>
            <a:ext cx="6858002" cy="38636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1" name="Billed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54" y="5651752"/>
            <a:ext cx="318928" cy="314441"/>
          </a:xfrm>
          <a:prstGeom prst="rect">
            <a:avLst/>
          </a:prstGeom>
        </p:spPr>
      </p:pic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485900" y="2008414"/>
            <a:ext cx="6172200" cy="3571412"/>
          </a:xfrm>
        </p:spPr>
        <p:txBody>
          <a:bodyPr>
            <a:normAutofit/>
          </a:bodyPr>
          <a:lstStyle/>
          <a:p>
            <a:r>
              <a:rPr lang="da-DK" b="0" i="0" dirty="0">
                <a:effectLst/>
                <a:latin typeface="Questa-Regular"/>
              </a:rPr>
              <a:t>Som følge af Klimaplan for en grøn affalds-sektor og cirkulær økonomi er der lavet ny affaldsbekendtgørelse </a:t>
            </a:r>
            <a:endParaRPr lang="da-DK" b="0" i="0" dirty="0">
              <a:effectLst/>
              <a:latin typeface="Questa-Regular"/>
              <a:hlinkClick r:id="rId5"/>
            </a:endParaRPr>
          </a:p>
          <a:p>
            <a:r>
              <a:rPr lang="da-DK" b="0" i="0" dirty="0">
                <a:effectLst/>
                <a:latin typeface="Questa-Regular"/>
                <a:hlinkClick r:id="rId5"/>
              </a:rPr>
              <a:t>BEK </a:t>
            </a:r>
            <a:r>
              <a:rPr lang="da-DK" b="0" i="0" dirty="0" err="1">
                <a:effectLst/>
                <a:latin typeface="Questa-Regular"/>
                <a:hlinkClick r:id="rId5"/>
              </a:rPr>
              <a:t>nr</a:t>
            </a:r>
            <a:r>
              <a:rPr lang="da-DK" b="0" i="0" dirty="0">
                <a:effectLst/>
                <a:latin typeface="Questa-Regular"/>
                <a:hlinkClick r:id="rId5"/>
              </a:rPr>
              <a:t> 2512 af 10/12/2021</a:t>
            </a:r>
            <a:endParaRPr lang="da-DK" b="0" i="0" dirty="0">
              <a:effectLst/>
              <a:latin typeface="Questa-Regular"/>
            </a:endParaRPr>
          </a:p>
          <a:p>
            <a:r>
              <a:rPr lang="da-DK" dirty="0">
                <a:latin typeface="Questa-Regular"/>
              </a:rPr>
              <a:t>Senest 31/12-2022 skal alle virksomheder sortere efter nye regler</a:t>
            </a:r>
          </a:p>
          <a:p>
            <a:r>
              <a:rPr lang="da-DK" b="0" i="0" dirty="0">
                <a:effectLst/>
                <a:latin typeface="Questa-Regular"/>
              </a:rPr>
              <a:t>Det gælder husholdningslignende og det øvrige erhvervsaffald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5900" y="1141607"/>
            <a:ext cx="5415138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Ny </a:t>
            </a:r>
            <a:r>
              <a:rPr lang="da-DK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affaldsbekendtgørelse</a:t>
            </a:r>
          </a:p>
        </p:txBody>
      </p:sp>
      <p:cxnSp>
        <p:nvCxnSpPr>
          <p:cNvPr id="12" name="Straight Connector 12"/>
          <p:cNvCxnSpPr/>
          <p:nvPr/>
        </p:nvCxnSpPr>
        <p:spPr>
          <a:xfrm>
            <a:off x="1556197" y="1784351"/>
            <a:ext cx="967097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385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Cov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05"/>
          <a:stretch>
            <a:fillRect/>
          </a:stretch>
        </p:blipFill>
        <p:spPr bwMode="auto">
          <a:xfrm rot="10800000">
            <a:off x="1142998" y="5614385"/>
            <a:ext cx="6858002" cy="38636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1" name="Billed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54" y="5651752"/>
            <a:ext cx="318928" cy="314441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1CE7E16-2937-4253-B5C0-BC8138C2C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Der er hjælp at hente i E-Miljø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D7AD6FA-9D8E-5F94-7650-08C911374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											</a:t>
            </a:r>
            <a:r>
              <a:rPr lang="da-DK" dirty="0">
                <a:hlinkClick r:id="rId5"/>
              </a:rPr>
              <a:t>E-Miljø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261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Cov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05"/>
          <a:stretch>
            <a:fillRect/>
          </a:stretch>
        </p:blipFill>
        <p:spPr bwMode="auto">
          <a:xfrm rot="10800000">
            <a:off x="1142998" y="5614385"/>
            <a:ext cx="6858002" cy="38636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1" name="Billed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54" y="5651752"/>
            <a:ext cx="318928" cy="314441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D53B9C4B-8C1E-4707-A274-ADFAA9825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091" y="1951064"/>
            <a:ext cx="5049818" cy="349411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4509E4E-6267-4F4D-A513-38872B61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Erhvervsaffald - affaldshierarkiet</a:t>
            </a:r>
          </a:p>
        </p:txBody>
      </p:sp>
    </p:spTree>
    <p:extLst>
      <p:ext uri="{BB962C8B-B14F-4D97-AF65-F5344CB8AC3E}">
        <p14:creationId xmlns:p14="http://schemas.microsoft.com/office/powerpoint/2010/main" val="107601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Billed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60" y="6398201"/>
            <a:ext cx="318928" cy="314441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DAD61D16-9596-368E-A325-A96CF3B4A7D9}"/>
              </a:ext>
            </a:extLst>
          </p:cNvPr>
          <p:cNvSpPr txBox="1"/>
          <p:nvPr/>
        </p:nvSpPr>
        <p:spPr>
          <a:xfrm>
            <a:off x="2873828" y="2407298"/>
            <a:ext cx="4105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dirty="0"/>
              <a:t>Det nye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137580A-BEEB-9425-C3D2-90C20DF235A0}"/>
              </a:ext>
            </a:extLst>
          </p:cNvPr>
          <p:cNvSpPr txBox="1"/>
          <p:nvPr/>
        </p:nvSpPr>
        <p:spPr>
          <a:xfrm>
            <a:off x="1474898" y="4317008"/>
            <a:ext cx="6194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Du skal! Ingen minimumsmængder!</a:t>
            </a:r>
          </a:p>
        </p:txBody>
      </p:sp>
    </p:spTree>
    <p:extLst>
      <p:ext uri="{BB962C8B-B14F-4D97-AF65-F5344CB8AC3E}">
        <p14:creationId xmlns:p14="http://schemas.microsoft.com/office/powerpoint/2010/main" val="16072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4024773-1009-45F6-ABB2-E047E6762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521" y="1969452"/>
            <a:ext cx="2670279" cy="2670279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95A9C1F8-6979-4FD6-92DB-8575F93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MADAFFALD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E2199A-0621-4CE1-BE1C-67A416D2E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1400" b="1" dirty="0" err="1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MADaffald</a:t>
            </a:r>
            <a:r>
              <a:rPr lang="da-DK" sz="14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er madrester og for gamle madvarer.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</a:rPr>
              <a:t>Hvis du har en kantine.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Mad i alle afskygninger 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Skræl, skrog, æggeskaller og olivensten 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Kaffefiltre og teposer i papir 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Afskårne blomster </a:t>
            </a:r>
          </a:p>
          <a:p>
            <a:pPr>
              <a:lnSpc>
                <a:spcPct val="100000"/>
              </a:lnSpc>
            </a:pP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Det er </a:t>
            </a:r>
            <a:r>
              <a:rPr lang="da-DK" sz="1200" b="1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ikke</a:t>
            </a: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: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Servietter 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Bagepapir 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Jord fra potteplanter 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Aske og cigaretskod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14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4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ABAS løsning: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Mini container, affaldet i klare affaldssække  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17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700" dirty="0"/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E571995-A20B-4165-B644-E750BB749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931" y="4880379"/>
            <a:ext cx="1958692" cy="1858444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64044E44-466D-1A16-E97A-D5350D540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6427900"/>
            <a:ext cx="317019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9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A9C1F8-6979-4FD6-92DB-8575F93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GLAS</a:t>
            </a:r>
            <a:br>
              <a:rPr lang="da-DK" dirty="0"/>
            </a:b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E2199A-0621-4CE1-BE1C-67A416D2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53" y="152555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1400" b="1" dirty="0" err="1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GLASaffald</a:t>
            </a:r>
            <a:r>
              <a:rPr lang="da-DK" sz="14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skal tømmes og skrabes rent for mad</a:t>
            </a:r>
            <a:r>
              <a:rPr lang="da-DK" sz="1400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- </a:t>
            </a:r>
            <a:r>
              <a:rPr lang="da-DK" sz="14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eller drikkevarer. Tag gerne låget af, og sortér det for sig. 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itchFamily="2" charset="77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Det er fx: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Glas i alle farver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Glasflasker (uden pant)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Konservesglas og drikkeglas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Sideruder / ikke lamineret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Glasskår fra alle ovenstående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Det er </a:t>
            </a: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ikke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: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Spejle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Autoruder laminerede (ABAS løsning)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Keramik/stentøj 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Elpærer 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itchFamily="2" charset="77"/>
              <a:ea typeface="+mn-ea"/>
              <a:cs typeface="Poppins Light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4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ABAS løsning: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Mini container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Maxi container 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120 L sække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700" dirty="0"/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E571995-A20B-4165-B644-E750BB74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077" y="4957566"/>
            <a:ext cx="1958692" cy="1858444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56436691-3172-4CD6-898C-0BD6D6358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521" y="2136699"/>
            <a:ext cx="2670279" cy="267027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317A1FC-0FEF-4345-B608-987FFC7E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716" y="5418119"/>
            <a:ext cx="937338" cy="937338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D32C083-A532-4111-A677-0E9C3E8A9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629" y="5284592"/>
            <a:ext cx="1742321" cy="106281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3B2A2B9-7B43-E76C-6C97-B7BF79DAAC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800" y="6427900"/>
            <a:ext cx="317019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A9C1F8-6979-4FD6-92DB-8575F93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PAPIR</a:t>
            </a:r>
            <a:br>
              <a:rPr lang="da-DK" dirty="0"/>
            </a:b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E2199A-0621-4CE1-BE1C-67A416D2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53" y="152555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PAPIRaffald</a:t>
            </a: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skal være rent og tørt.</a:t>
            </a:r>
          </a:p>
          <a:p>
            <a:pPr marL="0" indent="0">
              <a:buNone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Det er fx: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Papir i alle farver, fx brunt og farvet papir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Kuverter både med og uden rude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Aviser, reklamer, magasiner, brochurer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Det er </a:t>
            </a:r>
            <a:r>
              <a:rPr kumimoji="0" lang="da-DK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ikke</a:t>
            </a: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Vådt og beskidt papir fx servietter 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Paperback og hardback bøger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300" b="1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Fortroligt papir (ABAS løsning)</a:t>
            </a:r>
            <a:endParaRPr kumimoji="0" lang="da-DK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Karton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Ringbind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Charteks og faneblade i plastik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4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ABAS løsning: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Mini container  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120 l sække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700" dirty="0"/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E571995-A20B-4165-B644-E750BB74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420" y="4596782"/>
            <a:ext cx="1958692" cy="185844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266F089-BDE3-4CF1-8D5D-565FAD03F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952" y="5372401"/>
            <a:ext cx="861138" cy="861138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FF741282-1170-4B4B-9A69-40EFEBD05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763" y="1844148"/>
            <a:ext cx="2670279" cy="2670279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48A9ADDA-26A2-EA4D-68C5-F0049AC05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0" y="6427900"/>
            <a:ext cx="317019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3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A9C1F8-6979-4FD6-92DB-8575F936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PAP</a:t>
            </a:r>
            <a:br>
              <a:rPr lang="da-DK" dirty="0"/>
            </a:b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AE2199A-0621-4CE1-BE1C-67A416D2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53" y="1525557"/>
            <a:ext cx="8229600" cy="4525963"/>
          </a:xfrm>
        </p:spPr>
        <p:txBody>
          <a:bodyPr>
            <a:normAutofit lnSpcReduction="10000"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PAPaffald</a:t>
            </a: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skal være rent og tørt.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itchFamily="2" charset="77"/>
              </a:rPr>
              <a:t>Det er fx: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Papkasser og papemballage, fx bølgepap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Papemballage fra fødevarer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Karton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Paprør fra køkkenruller og toiletruller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Det er </a:t>
            </a: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ikke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: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Vådt og snavset pap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Afdækningspap med maling eller lak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Engangspapkrus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Mad- og drikkekartoner</a:t>
            </a:r>
            <a:endParaRPr kumimoji="0" lang="da-DK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itchFamily="2" charset="77"/>
              <a:ea typeface="+mn-ea"/>
              <a:cs typeface="Poppins Light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400" b="1" dirty="0">
                <a:solidFill>
                  <a:srgbClr val="0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ABAS løsning: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Mini container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Midi / VIP container  		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200" dirty="0">
              <a:solidFill>
                <a:srgbClr val="00000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700" dirty="0"/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E571995-A20B-4165-B644-E750BB74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420" y="4596782"/>
            <a:ext cx="1958692" cy="1858444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111F069F-C112-470D-ABC7-3D316F618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638" y="5086586"/>
            <a:ext cx="2112835" cy="135925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F2C1364-0F39-47C5-83F1-1E1544733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521" y="1926503"/>
            <a:ext cx="2670279" cy="267027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EA79250-7BDB-E7D1-759D-92C85192A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0" y="6427900"/>
            <a:ext cx="317019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65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3530</TotalTime>
  <Words>1365</Words>
  <Application>Microsoft Office PowerPoint</Application>
  <PresentationFormat>Skærmshow (4:3)</PresentationFormat>
  <Paragraphs>424</Paragraphs>
  <Slides>30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Poppins Light</vt:lpstr>
      <vt:lpstr>Poppins SemiBold</vt:lpstr>
      <vt:lpstr>Questa-Regular</vt:lpstr>
      <vt:lpstr>Office Theme</vt:lpstr>
      <vt:lpstr>PowerPoint-præsentation</vt:lpstr>
      <vt:lpstr>PowerPoint-præsentation</vt:lpstr>
      <vt:lpstr>PowerPoint-præsentation</vt:lpstr>
      <vt:lpstr>Erhvervsaffald - affaldshierarkiet</vt:lpstr>
      <vt:lpstr>PowerPoint-præsentation</vt:lpstr>
      <vt:lpstr>MADAFFALD</vt:lpstr>
      <vt:lpstr>GLAS </vt:lpstr>
      <vt:lpstr>PAPIR </vt:lpstr>
      <vt:lpstr>PAP </vt:lpstr>
      <vt:lpstr>MAD- OG DRIKKEKARTONER</vt:lpstr>
      <vt:lpstr>BLØD PLAST </vt:lpstr>
      <vt:lpstr>HÅRD PLAST </vt:lpstr>
      <vt:lpstr>ELEKTRONIK </vt:lpstr>
      <vt:lpstr>METAL </vt:lpstr>
      <vt:lpstr>TEKSTILAFFALD (2023) </vt:lpstr>
      <vt:lpstr>RESTAFFALD </vt:lpstr>
      <vt:lpstr>FARLIGT AFFALD </vt:lpstr>
      <vt:lpstr>FARLIGT AFFALD </vt:lpstr>
      <vt:lpstr>FARLIGT AFFALD </vt:lpstr>
      <vt:lpstr>PowerPoint-præsentation</vt:lpstr>
      <vt:lpstr>TRÆ </vt:lpstr>
      <vt:lpstr>DÆK </vt:lpstr>
      <vt:lpstr>HÅRD PVC</vt:lpstr>
      <vt:lpstr>BLØD PVC</vt:lpstr>
      <vt:lpstr>HAVEAFFALD</vt:lpstr>
      <vt:lpstr>AUTORUDER </vt:lpstr>
      <vt:lpstr>KOFANGERE </vt:lpstr>
      <vt:lpstr>PowerPoint-præsentation</vt:lpstr>
      <vt:lpstr>PowerPoint-præsentation</vt:lpstr>
      <vt:lpstr>Der er hjælp at hente i E-Miljø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Jesper Hviid Nielsen</dc:creator>
  <cp:lastModifiedBy>Jesper Hviid Nielsen</cp:lastModifiedBy>
  <cp:revision>116</cp:revision>
  <cp:lastPrinted>2022-04-27T13:58:27Z</cp:lastPrinted>
  <dcterms:created xsi:type="dcterms:W3CDTF">2018-06-07T09:41:32Z</dcterms:created>
  <dcterms:modified xsi:type="dcterms:W3CDTF">2022-11-05T06:38:56Z</dcterms:modified>
</cp:coreProperties>
</file>